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handoutMasterIdLst>
    <p:handoutMasterId r:id="rId5"/>
  </p:handoutMasterIdLst>
  <p:sldIdLst>
    <p:sldId id="260" r:id="rId2"/>
    <p:sldId id="261" r:id="rId3"/>
  </p:sldIdLst>
  <p:sldSz cx="30275213" cy="42811700"/>
  <p:notesSz cx="6858000" cy="9144000"/>
  <p:defaultText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484">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B5"/>
    <a:srgbClr val="FFFFFF"/>
    <a:srgbClr val="C3C0AB"/>
    <a:srgbClr val="000000"/>
    <a:srgbClr val="ECBE2B"/>
    <a:srgbClr val="9FCC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17"/>
    <p:restoredTop sz="94674"/>
  </p:normalViewPr>
  <p:slideViewPr>
    <p:cSldViewPr snapToGrid="0" snapToObjects="1">
      <p:cViewPr>
        <p:scale>
          <a:sx n="60" d="100"/>
          <a:sy n="60" d="100"/>
        </p:scale>
        <p:origin x="1416" y="7816"/>
      </p:cViewPr>
      <p:guideLst>
        <p:guide orient="horz" pos="13484"/>
        <p:guide pos="95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33A8E4-A060-EF46-A7E3-D11A29A2D7F0}" type="datetimeFigureOut">
              <a:rPr lang="en-US" smtClean="0"/>
              <a:t>12/09/17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A18C8-58B4-1946-8064-7251099DEF03}" type="slidenum">
              <a:rPr lang="en-US" smtClean="0"/>
              <a:t>‹#›</a:t>
            </a:fld>
            <a:endParaRPr lang="en-US"/>
          </a:p>
        </p:txBody>
      </p:sp>
    </p:spTree>
    <p:extLst>
      <p:ext uri="{BB962C8B-B14F-4D97-AF65-F5344CB8AC3E}">
        <p14:creationId xmlns:p14="http://schemas.microsoft.com/office/powerpoint/2010/main" val="1549755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689E3-3A63-3A4E-9E90-97E9E2195476}" type="datetimeFigureOut">
              <a:rPr lang="en-US" smtClean="0"/>
              <a:t>12/09/17</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962EF-0C3C-894E-807C-EE1489709FCE}" type="slidenum">
              <a:rPr lang="en-US" smtClean="0"/>
              <a:t>‹#›</a:t>
            </a:fld>
            <a:endParaRPr lang="en-US"/>
          </a:p>
        </p:txBody>
      </p:sp>
    </p:spTree>
    <p:extLst>
      <p:ext uri="{BB962C8B-B14F-4D97-AF65-F5344CB8AC3E}">
        <p14:creationId xmlns:p14="http://schemas.microsoft.com/office/powerpoint/2010/main" val="64489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962EF-0C3C-894E-807C-EE1489709FCE}" type="slidenum">
              <a:rPr lang="en-US" smtClean="0"/>
              <a:t>1</a:t>
            </a:fld>
            <a:endParaRPr lang="en-US"/>
          </a:p>
        </p:txBody>
      </p:sp>
    </p:spTree>
    <p:extLst>
      <p:ext uri="{BB962C8B-B14F-4D97-AF65-F5344CB8AC3E}">
        <p14:creationId xmlns:p14="http://schemas.microsoft.com/office/powerpoint/2010/main" val="211489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6606" y="2803606"/>
            <a:ext cx="17244978" cy="1558519"/>
          </a:xfrm>
          <a:prstGeom prst="rect">
            <a:avLst/>
          </a:prstGeom>
        </p:spPr>
        <p:txBody>
          <a:bodyPr/>
          <a:lstStyle>
            <a:lvl1pPr algn="l">
              <a:defRPr sz="10000" b="1" i="0">
                <a:solidFill>
                  <a:schemeClr val="bg1"/>
                </a:solidFill>
                <a:latin typeface="Helvetica Neue"/>
                <a:cs typeface="Helvetica Neue"/>
              </a:defRPr>
            </a:lvl1pPr>
          </a:lstStyle>
          <a:p>
            <a:r>
              <a:rPr lang="en-GB" dirty="0" smtClean="0"/>
              <a:t>Headline</a:t>
            </a:r>
            <a:endParaRPr lang="en-US" dirty="0"/>
          </a:p>
        </p:txBody>
      </p:sp>
      <p:sp>
        <p:nvSpPr>
          <p:cNvPr id="3" name="Subtitle 2"/>
          <p:cNvSpPr>
            <a:spLocks noGrp="1"/>
          </p:cNvSpPr>
          <p:nvPr>
            <p:ph type="subTitle" idx="1" hasCustomPrompt="1"/>
          </p:nvPr>
        </p:nvSpPr>
        <p:spPr>
          <a:xfrm>
            <a:off x="1296605" y="4341487"/>
            <a:ext cx="17244979" cy="1119513"/>
          </a:xfrm>
          <a:prstGeom prst="rect">
            <a:avLst/>
          </a:prstGeom>
        </p:spPr>
        <p:txBody>
          <a:bodyPr/>
          <a:lstStyle>
            <a:lvl1pPr marL="0" indent="0" algn="l">
              <a:buNone/>
              <a:defRPr sz="4800">
                <a:solidFill>
                  <a:srgbClr val="FFFFFF"/>
                </a:solidFill>
                <a:latin typeface="Helvetica Neue"/>
                <a:cs typeface="Helvetica Neue"/>
              </a:defRPr>
            </a:lvl1pPr>
            <a:lvl2pPr marL="2088170" indent="0" algn="ctr">
              <a:buNone/>
              <a:defRPr>
                <a:solidFill>
                  <a:schemeClr val="tx1">
                    <a:tint val="75000"/>
                  </a:schemeClr>
                </a:solidFill>
              </a:defRPr>
            </a:lvl2pPr>
            <a:lvl3pPr marL="4176339" indent="0" algn="ctr">
              <a:buNone/>
              <a:defRPr>
                <a:solidFill>
                  <a:schemeClr val="tx1">
                    <a:tint val="75000"/>
                  </a:schemeClr>
                </a:solidFill>
              </a:defRPr>
            </a:lvl3pPr>
            <a:lvl4pPr marL="6264509" indent="0" algn="ctr">
              <a:buNone/>
              <a:defRPr>
                <a:solidFill>
                  <a:schemeClr val="tx1">
                    <a:tint val="75000"/>
                  </a:schemeClr>
                </a:solidFill>
              </a:defRPr>
            </a:lvl4pPr>
            <a:lvl5pPr marL="8352678" indent="0" algn="ctr">
              <a:buNone/>
              <a:defRPr>
                <a:solidFill>
                  <a:schemeClr val="tx1">
                    <a:tint val="75000"/>
                  </a:schemeClr>
                </a:solidFill>
              </a:defRPr>
            </a:lvl5pPr>
            <a:lvl6pPr marL="10440848" indent="0" algn="ctr">
              <a:buNone/>
              <a:defRPr>
                <a:solidFill>
                  <a:schemeClr val="tx1">
                    <a:tint val="75000"/>
                  </a:schemeClr>
                </a:solidFill>
              </a:defRPr>
            </a:lvl6pPr>
            <a:lvl7pPr marL="12529017" indent="0" algn="ctr">
              <a:buNone/>
              <a:defRPr>
                <a:solidFill>
                  <a:schemeClr val="tx1">
                    <a:tint val="75000"/>
                  </a:schemeClr>
                </a:solidFill>
              </a:defRPr>
            </a:lvl7pPr>
            <a:lvl8pPr marL="14617187" indent="0" algn="ctr">
              <a:buNone/>
              <a:defRPr>
                <a:solidFill>
                  <a:schemeClr val="tx1">
                    <a:tint val="75000"/>
                  </a:schemeClr>
                </a:solidFill>
              </a:defRPr>
            </a:lvl8pPr>
            <a:lvl9pPr marL="16705356" indent="0" algn="ctr">
              <a:buNone/>
              <a:defRPr>
                <a:solidFill>
                  <a:schemeClr val="tx1">
                    <a:tint val="75000"/>
                  </a:schemeClr>
                </a:solidFill>
              </a:defRPr>
            </a:lvl9pPr>
          </a:lstStyle>
          <a:p>
            <a:r>
              <a:rPr lang="en-GB" dirty="0" smtClean="0"/>
              <a:t>Second headline</a:t>
            </a:r>
            <a:endParaRPr lang="en-US" dirty="0"/>
          </a:p>
        </p:txBody>
      </p:sp>
      <p:sp>
        <p:nvSpPr>
          <p:cNvPr id="8" name="Text Placeholder 7"/>
          <p:cNvSpPr>
            <a:spLocks noGrp="1"/>
          </p:cNvSpPr>
          <p:nvPr>
            <p:ph type="body" sz="quarter" idx="10" hasCustomPrompt="1"/>
          </p:nvPr>
        </p:nvSpPr>
        <p:spPr>
          <a:xfrm>
            <a:off x="1296605" y="429080"/>
            <a:ext cx="17244979" cy="565150"/>
          </a:xfrm>
          <a:prstGeom prst="rect">
            <a:avLst/>
          </a:prstGeom>
        </p:spPr>
        <p:txBody>
          <a:bodyPr vert="horz"/>
          <a:lstStyle>
            <a:lvl1pPr marL="0" indent="0">
              <a:buNone/>
              <a:defRPr sz="3400">
                <a:solidFill>
                  <a:srgbClr val="FFFFFF"/>
                </a:solidFill>
                <a:latin typeface="Helvetica Neue"/>
                <a:cs typeface="Helvetica Neue"/>
              </a:defRPr>
            </a:lvl1pPr>
            <a:lvl2pPr marL="2088170" indent="0">
              <a:buNone/>
              <a:defRPr sz="2800">
                <a:solidFill>
                  <a:srgbClr val="FFFFFF"/>
                </a:solidFill>
                <a:latin typeface="Arial"/>
                <a:cs typeface="Arial"/>
              </a:defRPr>
            </a:lvl2pPr>
          </a:lstStyle>
          <a:p>
            <a:pPr lvl="0"/>
            <a:r>
              <a:rPr lang="en-GB" dirty="0" smtClean="0"/>
              <a:t>Author 1 (Author 2…)</a:t>
            </a:r>
          </a:p>
        </p:txBody>
      </p:sp>
      <p:sp>
        <p:nvSpPr>
          <p:cNvPr id="10" name="Content Placeholder 9"/>
          <p:cNvSpPr>
            <a:spLocks noGrp="1"/>
          </p:cNvSpPr>
          <p:nvPr>
            <p:ph sz="quarter" idx="11" hasCustomPrompt="1"/>
          </p:nvPr>
        </p:nvSpPr>
        <p:spPr>
          <a:xfrm>
            <a:off x="1296606" y="1187451"/>
            <a:ext cx="17244978" cy="374649"/>
          </a:xfrm>
          <a:prstGeom prst="rect">
            <a:avLst/>
          </a:prstGeom>
        </p:spPr>
        <p:txBody>
          <a:bodyPr vert="horz"/>
          <a:lstStyle>
            <a:lvl1pPr marL="0" indent="0">
              <a:buNone/>
              <a:defRPr sz="2000" baseline="0">
                <a:solidFill>
                  <a:srgbClr val="FFFFFF"/>
                </a:solidFill>
                <a:latin typeface="Helvetica Neue"/>
                <a:cs typeface="Helvetica Neue"/>
              </a:defRPr>
            </a:lvl1pPr>
            <a:lvl2pPr marL="2088170" indent="0">
              <a:buNone/>
              <a:defRPr sz="900"/>
            </a:lvl2pPr>
            <a:lvl3pPr marL="4176339" indent="0">
              <a:buNone/>
              <a:defRPr sz="900"/>
            </a:lvl3pPr>
            <a:lvl4pPr marL="6264508" indent="0">
              <a:buNone/>
              <a:defRPr sz="900"/>
            </a:lvl4pPr>
            <a:lvl5pPr marL="8352678" indent="0">
              <a:buNone/>
              <a:defRPr sz="900"/>
            </a:lvl5pPr>
          </a:lstStyle>
          <a:p>
            <a:pPr lvl="0"/>
            <a:r>
              <a:rPr lang="en-GB" dirty="0" smtClean="0"/>
              <a:t>(1) Institute, address</a:t>
            </a:r>
            <a:endParaRPr lang="en-US" dirty="0"/>
          </a:p>
        </p:txBody>
      </p:sp>
      <p:sp>
        <p:nvSpPr>
          <p:cNvPr id="12" name="Content Placeholder 11"/>
          <p:cNvSpPr>
            <a:spLocks noGrp="1"/>
          </p:cNvSpPr>
          <p:nvPr>
            <p:ph sz="quarter" idx="12" hasCustomPrompt="1"/>
          </p:nvPr>
        </p:nvSpPr>
        <p:spPr>
          <a:xfrm>
            <a:off x="1296606" y="1568450"/>
            <a:ext cx="17244978" cy="438150"/>
          </a:xfrm>
          <a:prstGeom prst="rect">
            <a:avLst/>
          </a:prstGeom>
        </p:spPr>
        <p:txBody>
          <a:bodyPr vert="horz"/>
          <a:lstStyle>
            <a:lvl1pPr marL="0" indent="0">
              <a:buNone/>
              <a:defRPr sz="2000">
                <a:solidFill>
                  <a:srgbClr val="FFFFFF"/>
                </a:solidFill>
                <a:latin typeface="Helvetica Neue"/>
                <a:cs typeface="Helvetica Neue"/>
              </a:defRPr>
            </a:lvl1pPr>
            <a:lvl2pPr>
              <a:defRPr sz="2000"/>
            </a:lvl2pPr>
            <a:lvl3pPr>
              <a:defRPr sz="2000"/>
            </a:lvl3pPr>
            <a:lvl4pPr>
              <a:defRPr sz="2000"/>
            </a:lvl4pPr>
            <a:lvl5pPr>
              <a:defRPr sz="2000"/>
            </a:lvl5pPr>
          </a:lstStyle>
          <a:p>
            <a:pPr lvl="0"/>
            <a:r>
              <a:rPr lang="en-GB" dirty="0" smtClean="0"/>
              <a:t>(2) Institute, address</a:t>
            </a:r>
            <a:endParaRPr lang="en-US" dirty="0"/>
          </a:p>
        </p:txBody>
      </p:sp>
    </p:spTree>
    <p:extLst>
      <p:ext uri="{BB962C8B-B14F-4D97-AF65-F5344CB8AC3E}">
        <p14:creationId xmlns:p14="http://schemas.microsoft.com/office/powerpoint/2010/main" val="35746415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9051"/>
            <a:ext cx="30275213" cy="5461469"/>
          </a:xfrm>
          <a:prstGeom prst="rect">
            <a:avLst/>
          </a:prstGeom>
          <a:solidFill>
            <a:srgbClr val="006663"/>
          </a:solidFill>
        </p:spPr>
        <p:style>
          <a:lnRef idx="1">
            <a:schemeClr val="accent1"/>
          </a:lnRef>
          <a:fillRef idx="3">
            <a:schemeClr val="accent1"/>
          </a:fillRef>
          <a:effectRef idx="2">
            <a:schemeClr val="accent1"/>
          </a:effectRef>
          <a:fontRef idx="minor">
            <a:schemeClr val="lt1"/>
          </a:fontRef>
        </p:style>
        <p:txBody>
          <a:bodyPr lIns="298269" tIns="149137" rIns="298269" bIns="149137" rtlCol="0" anchor="ctr"/>
          <a:lstStyle/>
          <a:p>
            <a:pPr algn="ctr"/>
            <a:endParaRPr lang="en-US"/>
          </a:p>
        </p:txBody>
      </p:sp>
      <p:pic>
        <p:nvPicPr>
          <p:cNvPr id="8" name="Picture 7" descr="EMBL_EBI_CMYK_revers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846450" y="1528823"/>
            <a:ext cx="8131116" cy="2514227"/>
          </a:xfrm>
          <a:prstGeom prst="rect">
            <a:avLst/>
          </a:prstGeom>
        </p:spPr>
      </p:pic>
      <p:sp>
        <p:nvSpPr>
          <p:cNvPr id="9" name="Text Placeholder 17"/>
          <p:cNvSpPr txBox="1">
            <a:spLocks/>
          </p:cNvSpPr>
          <p:nvPr userDrawn="1"/>
        </p:nvSpPr>
        <p:spPr>
          <a:xfrm>
            <a:off x="20042834" y="40858701"/>
            <a:ext cx="9754369" cy="1483460"/>
          </a:xfrm>
          <a:prstGeom prst="rect">
            <a:avLst/>
          </a:prstGeom>
          <a:ln>
            <a:noFill/>
          </a:ln>
        </p:spPr>
        <p:txBody>
          <a:bodyPr lIns="298269" tIns="149137" rIns="298269" bIns="149137">
            <a:noAutofit/>
          </a:bodyPr>
          <a:lstStyle>
            <a:lvl1pPr marL="0" indent="0" algn="l" defTabSz="640080" rtl="0" eaLnBrk="1" latinLnBrk="0" hangingPunct="1">
              <a:spcBef>
                <a:spcPct val="20000"/>
              </a:spcBef>
              <a:buFont typeface="Arial"/>
              <a:buNone/>
              <a:tabLst>
                <a:tab pos="1524000" algn="l"/>
              </a:tabLst>
              <a:defRPr sz="600" b="0" kern="1200" baseline="0">
                <a:solidFill>
                  <a:srgbClr val="006666"/>
                </a:solidFill>
                <a:latin typeface="Arial"/>
                <a:ea typeface="+mn-ea"/>
                <a:cs typeface="Arial"/>
              </a:defRPr>
            </a:lvl1pPr>
            <a:lvl2pPr marL="640080" indent="0" algn="l" defTabSz="640080" rtl="0" eaLnBrk="1" latinLnBrk="0" hangingPunct="1">
              <a:spcBef>
                <a:spcPct val="20000"/>
              </a:spcBef>
              <a:buFont typeface="Arial"/>
              <a:buNone/>
              <a:defRPr sz="800" kern="1200">
                <a:solidFill>
                  <a:srgbClr val="006666"/>
                </a:solidFill>
                <a:latin typeface="+mn-lt"/>
                <a:ea typeface="+mn-ea"/>
                <a:cs typeface="+mn-cs"/>
              </a:defRPr>
            </a:lvl2pPr>
            <a:lvl3pPr marL="1280160" indent="0" algn="l" defTabSz="640080" rtl="0" eaLnBrk="1" latinLnBrk="0" hangingPunct="1">
              <a:spcBef>
                <a:spcPct val="20000"/>
              </a:spcBef>
              <a:buFont typeface="Arial"/>
              <a:buNone/>
              <a:defRPr sz="800" kern="1200">
                <a:solidFill>
                  <a:srgbClr val="006666"/>
                </a:solidFill>
                <a:latin typeface="+mn-lt"/>
                <a:ea typeface="+mn-ea"/>
                <a:cs typeface="+mn-cs"/>
              </a:defRPr>
            </a:lvl3pPr>
            <a:lvl4pPr marL="1920240" indent="0" algn="l" defTabSz="640080" rtl="0" eaLnBrk="1" latinLnBrk="0" hangingPunct="1">
              <a:spcBef>
                <a:spcPct val="20000"/>
              </a:spcBef>
              <a:buFont typeface="Arial"/>
              <a:buNone/>
              <a:defRPr sz="800" kern="1200">
                <a:solidFill>
                  <a:srgbClr val="006666"/>
                </a:solidFill>
                <a:latin typeface="+mn-lt"/>
                <a:ea typeface="+mn-ea"/>
                <a:cs typeface="+mn-cs"/>
              </a:defRPr>
            </a:lvl4pPr>
            <a:lvl5pPr marL="2560320" indent="0" algn="l" defTabSz="640080" rtl="0" eaLnBrk="1" latinLnBrk="0" hangingPunct="1">
              <a:spcBef>
                <a:spcPct val="20000"/>
              </a:spcBef>
              <a:buFont typeface="Arial"/>
              <a:buNone/>
              <a:defRPr sz="800" kern="1200">
                <a:solidFill>
                  <a:srgbClr val="006666"/>
                </a:solidFill>
                <a:latin typeface="+mn-lt"/>
                <a:ea typeface="+mn-ea"/>
                <a:cs typeface="+mn-cs"/>
              </a:defRPr>
            </a:lvl5pPr>
            <a:lvl6pPr marL="3520440" indent="-320040" algn="l" defTabSz="640080" rtl="0" eaLnBrk="1" latinLnBrk="0" hangingPunct="1">
              <a:spcBef>
                <a:spcPct val="20000"/>
              </a:spcBef>
              <a:buFont typeface="Arial"/>
              <a:buChar char="•"/>
              <a:defRPr sz="2800" kern="1200">
                <a:solidFill>
                  <a:schemeClr val="tx1"/>
                </a:solidFill>
                <a:latin typeface="+mn-lt"/>
                <a:ea typeface="+mn-ea"/>
                <a:cs typeface="+mn-cs"/>
              </a:defRPr>
            </a:lvl6pPr>
            <a:lvl7pPr marL="4160520" indent="-320040" algn="l" defTabSz="640080" rtl="0" eaLnBrk="1" latinLnBrk="0" hangingPunct="1">
              <a:spcBef>
                <a:spcPct val="20000"/>
              </a:spcBef>
              <a:buFont typeface="Arial"/>
              <a:buChar char="•"/>
              <a:defRPr sz="2800" kern="1200">
                <a:solidFill>
                  <a:schemeClr val="tx1"/>
                </a:solidFill>
                <a:latin typeface="+mn-lt"/>
                <a:ea typeface="+mn-ea"/>
                <a:cs typeface="+mn-cs"/>
              </a:defRPr>
            </a:lvl7pPr>
            <a:lvl8pPr marL="4800600" indent="-320040" algn="l" defTabSz="640080" rtl="0" eaLnBrk="1" latinLnBrk="0" hangingPunct="1">
              <a:spcBef>
                <a:spcPct val="20000"/>
              </a:spcBef>
              <a:buFont typeface="Arial"/>
              <a:buChar char="•"/>
              <a:defRPr sz="2800" kern="1200">
                <a:solidFill>
                  <a:schemeClr val="tx1"/>
                </a:solidFill>
                <a:latin typeface="+mn-lt"/>
                <a:ea typeface="+mn-ea"/>
                <a:cs typeface="+mn-cs"/>
              </a:defRPr>
            </a:lvl8pPr>
            <a:lvl9pPr marL="5440680" indent="-320040" algn="l" defTabSz="640080" rtl="0" eaLnBrk="1" latinLnBrk="0" hangingPunct="1">
              <a:spcBef>
                <a:spcPct val="20000"/>
              </a:spcBef>
              <a:buFont typeface="Arial"/>
              <a:buChar char="•"/>
              <a:defRPr sz="2800" kern="1200">
                <a:solidFill>
                  <a:schemeClr val="tx1"/>
                </a:solidFill>
                <a:latin typeface="+mn-lt"/>
                <a:ea typeface="+mn-ea"/>
                <a:cs typeface="+mn-cs"/>
              </a:defRPr>
            </a:lvl9pPr>
          </a:lstStyle>
          <a:p>
            <a:pPr marL="0" marR="0" indent="0" algn="l" defTabSz="640080" rtl="0" eaLnBrk="1" fontAlgn="auto" latinLnBrk="0" hangingPunct="1">
              <a:lnSpc>
                <a:spcPct val="100000"/>
              </a:lnSpc>
              <a:spcBef>
                <a:spcPct val="20000"/>
              </a:spcBef>
              <a:spcAft>
                <a:spcPts val="0"/>
              </a:spcAft>
              <a:buClrTx/>
              <a:buSzTx/>
              <a:buFont typeface="Arial"/>
              <a:buNone/>
              <a:tabLst>
                <a:tab pos="1524000" algn="l"/>
              </a:tabLst>
              <a:defRPr/>
            </a:pPr>
            <a:r>
              <a:rPr lang="en-GB" sz="2000" kern="1200" spc="0" dirty="0" smtClean="0">
                <a:solidFill>
                  <a:srgbClr val="006666"/>
                </a:solidFill>
                <a:latin typeface="Helvetica Neue"/>
                <a:cs typeface="Helvetica Neue"/>
              </a:rPr>
              <a:t>European Bioinformatics</a:t>
            </a:r>
            <a:r>
              <a:rPr lang="en-GB" sz="2000" kern="1200" spc="0" baseline="0" dirty="0" smtClean="0">
                <a:solidFill>
                  <a:srgbClr val="006666"/>
                </a:solidFill>
                <a:latin typeface="Helvetica Neue"/>
                <a:cs typeface="Helvetica Neue"/>
              </a:rPr>
              <a:t> Institute</a:t>
            </a:r>
            <a:r>
              <a:rPr lang="en-GB" sz="2000" kern="1200" spc="0" dirty="0" smtClean="0">
                <a:solidFill>
                  <a:srgbClr val="006666"/>
                </a:solidFill>
                <a:latin typeface="Helvetica Neue"/>
                <a:cs typeface="Helvetica Neue"/>
              </a:rPr>
              <a:t>			Tel. +44 (0) 1223 494 444</a:t>
            </a:r>
            <a:br>
              <a:rPr lang="en-GB" sz="2000" kern="1200" spc="0" dirty="0" smtClean="0">
                <a:solidFill>
                  <a:srgbClr val="006666"/>
                </a:solidFill>
                <a:latin typeface="Helvetica Neue"/>
                <a:cs typeface="Helvetica Neue"/>
              </a:rPr>
            </a:br>
            <a:r>
              <a:rPr lang="en-GB" sz="2000" kern="1200" spc="0" dirty="0" smtClean="0">
                <a:solidFill>
                  <a:srgbClr val="006666"/>
                </a:solidFill>
                <a:latin typeface="Helvetica Neue"/>
                <a:cs typeface="Helvetica Neue"/>
              </a:rPr>
              <a:t>Wellcome Genome Campus				</a:t>
            </a:r>
            <a:r>
              <a:rPr lang="en-GB" sz="2000" kern="1200" spc="0" dirty="0" err="1" smtClean="0">
                <a:solidFill>
                  <a:srgbClr val="006666"/>
                </a:solidFill>
                <a:latin typeface="Helvetica Neue"/>
                <a:cs typeface="Helvetica Neue"/>
              </a:rPr>
              <a:t>intact-help@ebi.ac.uk</a:t>
            </a:r>
            <a:r>
              <a:rPr lang="en-GB" sz="2000" kern="1200" spc="0" dirty="0" smtClean="0">
                <a:solidFill>
                  <a:srgbClr val="006666"/>
                </a:solidFill>
                <a:latin typeface="Helvetica Neue"/>
                <a:cs typeface="Helvetica Neue"/>
              </a:rPr>
              <a:t> </a:t>
            </a:r>
            <a:br>
              <a:rPr lang="en-GB" sz="2000" kern="1200" spc="0" dirty="0" smtClean="0">
                <a:solidFill>
                  <a:srgbClr val="006666"/>
                </a:solidFill>
                <a:latin typeface="Helvetica Neue"/>
                <a:cs typeface="Helvetica Neue"/>
              </a:rPr>
            </a:br>
            <a:r>
              <a:rPr lang="en-GB" sz="2000" kern="1200" spc="0" dirty="0" smtClean="0">
                <a:solidFill>
                  <a:srgbClr val="006666"/>
                </a:solidFill>
                <a:latin typeface="Helvetica Neue"/>
                <a:cs typeface="Helvetica Neue"/>
              </a:rPr>
              <a:t>Hinxton, Cambridge, CB10 1SD, UK		http://</a:t>
            </a:r>
            <a:r>
              <a:rPr lang="en-GB" sz="2000" kern="1200" spc="0" dirty="0" err="1" smtClean="0">
                <a:solidFill>
                  <a:srgbClr val="006666"/>
                </a:solidFill>
                <a:latin typeface="Helvetica Neue"/>
                <a:cs typeface="Helvetica Neue"/>
              </a:rPr>
              <a:t>www.ebi.ac.uk</a:t>
            </a:r>
            <a:r>
              <a:rPr lang="en-GB" sz="2000" kern="1200" spc="0" dirty="0" smtClean="0">
                <a:solidFill>
                  <a:srgbClr val="006666"/>
                </a:solidFill>
                <a:latin typeface="Helvetica Neue"/>
                <a:cs typeface="Helvetica Neue"/>
              </a:rPr>
              <a:t>/intact/	</a:t>
            </a:r>
            <a:endParaRPr lang="en-GB" sz="2000" kern="1200" spc="0" dirty="0">
              <a:solidFill>
                <a:srgbClr val="006666"/>
              </a:solidFill>
              <a:latin typeface="Helvetica Neue"/>
              <a:cs typeface="Helvetica Neue"/>
            </a:endParaRPr>
          </a:p>
        </p:txBody>
      </p:sp>
    </p:spTree>
    <p:extLst>
      <p:ext uri="{BB962C8B-B14F-4D97-AF65-F5344CB8AC3E}">
        <p14:creationId xmlns:p14="http://schemas.microsoft.com/office/powerpoint/2010/main" val="2590228621"/>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8170" rtl="0" eaLnBrk="1" latinLnBrk="0" hangingPunct="1">
        <a:spcBef>
          <a:spcPct val="0"/>
        </a:spcBef>
        <a:buNone/>
        <a:defRPr sz="20100" kern="1200">
          <a:solidFill>
            <a:schemeClr val="tx1"/>
          </a:solidFill>
          <a:latin typeface="+mj-lt"/>
          <a:ea typeface="+mj-ea"/>
          <a:cs typeface="+mj-cs"/>
        </a:defRPr>
      </a:lvl1pPr>
    </p:titleStyle>
    <p:bodyStyle>
      <a:lvl1pPr marL="1566127" indent="-1566127" algn="l" defTabSz="2088170" rtl="0" eaLnBrk="1" latinLnBrk="0" hangingPunct="1">
        <a:spcBef>
          <a:spcPct val="20000"/>
        </a:spcBef>
        <a:buFont typeface="Arial"/>
        <a:buChar char="•"/>
        <a:defRPr sz="14600" kern="1200">
          <a:solidFill>
            <a:schemeClr val="tx1"/>
          </a:solidFill>
          <a:latin typeface="+mn-lt"/>
          <a:ea typeface="+mn-ea"/>
          <a:cs typeface="+mn-cs"/>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tiff"/><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tiff"/><Relationship Id="rId26" Type="http://schemas.openxmlformats.org/officeDocument/2006/relationships/image" Target="../media/image25.png"/><Relationship Id="rId10" Type="http://schemas.openxmlformats.org/officeDocument/2006/relationships/image" Target="../media/image9.gif"/><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tiff"/><Relationship Id="rId17" Type="http://schemas.openxmlformats.org/officeDocument/2006/relationships/image" Target="../media/image16.tiff"/><Relationship Id="rId18" Type="http://schemas.openxmlformats.org/officeDocument/2006/relationships/image" Target="../media/image17.tiff"/><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111064" y="9981698"/>
            <a:ext cx="8049684" cy="7263649"/>
            <a:chOff x="6998797" y="8604837"/>
            <a:chExt cx="8049684" cy="7263649"/>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075" y="8604837"/>
              <a:ext cx="5797406" cy="72636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3650" y="12749267"/>
              <a:ext cx="1759305" cy="2489185"/>
            </a:xfrm>
            <a:prstGeom prst="rect">
              <a:avLst/>
            </a:prstGeom>
          </p:spPr>
        </p:pic>
        <p:grpSp>
          <p:nvGrpSpPr>
            <p:cNvPr id="62" name="Group 61"/>
            <p:cNvGrpSpPr/>
            <p:nvPr/>
          </p:nvGrpSpPr>
          <p:grpSpPr>
            <a:xfrm>
              <a:off x="6998797" y="11444504"/>
              <a:ext cx="4721373" cy="1384995"/>
              <a:chOff x="8523328" y="11633341"/>
              <a:chExt cx="4721373" cy="1384995"/>
            </a:xfrm>
          </p:grpSpPr>
          <p:sp>
            <p:nvSpPr>
              <p:cNvPr id="57" name="TextBox 56"/>
              <p:cNvSpPr txBox="1"/>
              <p:nvPr/>
            </p:nvSpPr>
            <p:spPr>
              <a:xfrm>
                <a:off x="9550825" y="11633341"/>
                <a:ext cx="3693876" cy="1384995"/>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We estimate which</a:t>
                </a:r>
              </a:p>
              <a:p>
                <a:pPr marL="571500" marR="0" lvl="0" indent="-571500" algn="ctr"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domains are likely to </a:t>
                </a:r>
              </a:p>
              <a:p>
                <a:pPr marL="571500" marR="0" lvl="0" indent="-571500" algn="ctr" defTabSz="914400" eaLnBrk="1" fontAlgn="auto" latinLnBrk="0" hangingPunct="1">
                  <a:spcBef>
                    <a:spcPts val="0"/>
                  </a:spcBef>
                  <a:spcAft>
                    <a:spcPts val="0"/>
                  </a:spcAft>
                  <a:buClrTx/>
                  <a:buSzTx/>
                  <a:buFontTx/>
                  <a:buNone/>
                  <a:tabLst/>
                  <a:defRPr/>
                </a:pPr>
                <a:r>
                  <a:rPr lang="en-US" sz="2800" dirty="0">
                    <a:latin typeface="Helvetica Neue" charset="0"/>
                    <a:ea typeface="Helvetica Neue" charset="0"/>
                    <a:cs typeface="Helvetica Neue" charset="0"/>
                  </a:rPr>
                  <a:t>m</a:t>
                </a:r>
                <a:r>
                  <a:rPr lang="en-US" sz="2800" dirty="0" smtClean="0">
                    <a:latin typeface="Helvetica Neue" charset="0"/>
                    <a:ea typeface="Helvetica Neue" charset="0"/>
                    <a:cs typeface="Helvetica Neue" charset="0"/>
                  </a:rPr>
                  <a:t>ediate interaction</a:t>
                </a:r>
              </a:p>
            </p:txBody>
          </p:sp>
          <p:sp>
            <p:nvSpPr>
              <p:cNvPr id="84" name="Oval 83"/>
              <p:cNvSpPr/>
              <p:nvPr/>
            </p:nvSpPr>
            <p:spPr>
              <a:xfrm>
                <a:off x="8523328" y="11849787"/>
                <a:ext cx="903599" cy="9035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grpSp>
      </p:grpSp>
      <p:grpSp>
        <p:nvGrpSpPr>
          <p:cNvPr id="67" name="Group 66"/>
          <p:cNvGrpSpPr/>
          <p:nvPr/>
        </p:nvGrpSpPr>
        <p:grpSpPr>
          <a:xfrm>
            <a:off x="1931414" y="9267564"/>
            <a:ext cx="4951218" cy="3212238"/>
            <a:chOff x="1989973" y="9053117"/>
            <a:chExt cx="4951218" cy="3212238"/>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973" y="9053117"/>
              <a:ext cx="4339821" cy="2702922"/>
            </a:xfrm>
            <a:prstGeom prst="rect">
              <a:avLst/>
            </a:prstGeom>
          </p:spPr>
        </p:pic>
        <p:sp>
          <p:nvSpPr>
            <p:cNvPr id="64" name="TextBox 63"/>
            <p:cNvSpPr txBox="1"/>
            <p:nvPr/>
          </p:nvSpPr>
          <p:spPr>
            <a:xfrm>
              <a:off x="5293980" y="9417225"/>
              <a:ext cx="1647211"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Globular </a:t>
              </a:r>
            </a:p>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domains</a:t>
              </a:r>
            </a:p>
          </p:txBody>
        </p:sp>
        <p:sp>
          <p:nvSpPr>
            <p:cNvPr id="65" name="TextBox 64"/>
            <p:cNvSpPr txBox="1"/>
            <p:nvPr/>
          </p:nvSpPr>
          <p:spPr>
            <a:xfrm>
              <a:off x="2493348" y="11311248"/>
              <a:ext cx="1258597"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Linear </a:t>
              </a:r>
            </a:p>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motif</a:t>
              </a:r>
            </a:p>
          </p:txBody>
        </p:sp>
        <p:cxnSp>
          <p:nvCxnSpPr>
            <p:cNvPr id="22" name="Straight Arrow Connector 21"/>
            <p:cNvCxnSpPr>
              <a:stCxn id="65" idx="3"/>
            </p:cNvCxnSpPr>
            <p:nvPr/>
          </p:nvCxnSpPr>
          <p:spPr>
            <a:xfrm flipV="1">
              <a:off x="3751945" y="11447807"/>
              <a:ext cx="710955" cy="340495"/>
            </a:xfrm>
            <a:prstGeom prst="straightConnector1">
              <a:avLst/>
            </a:prstGeom>
            <a:ln w="127000">
              <a:solidFill>
                <a:srgbClr val="008CB5"/>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5010869" y="10360405"/>
              <a:ext cx="834172" cy="347507"/>
            </a:xfrm>
            <a:prstGeom prst="straightConnector1">
              <a:avLst/>
            </a:prstGeom>
            <a:ln w="127000">
              <a:solidFill>
                <a:srgbClr val="008CB5"/>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5881165" y="10383313"/>
              <a:ext cx="469894" cy="468016"/>
            </a:xfrm>
            <a:prstGeom prst="straightConnector1">
              <a:avLst/>
            </a:prstGeom>
            <a:ln w="127000">
              <a:solidFill>
                <a:srgbClr val="008CB5"/>
              </a:solidFill>
              <a:tailEnd type="triangle"/>
            </a:ln>
          </p:spPr>
          <p:style>
            <a:lnRef idx="2">
              <a:schemeClr val="accent1"/>
            </a:lnRef>
            <a:fillRef idx="0">
              <a:schemeClr val="accent1"/>
            </a:fillRef>
            <a:effectRef idx="1">
              <a:schemeClr val="accent1"/>
            </a:effectRef>
            <a:fontRef idx="minor">
              <a:schemeClr val="tx1"/>
            </a:fontRef>
          </p:style>
        </p:cxnSp>
      </p:grpSp>
      <p:sp>
        <p:nvSpPr>
          <p:cNvPr id="142" name="Oval 141"/>
          <p:cNvSpPr/>
          <p:nvPr/>
        </p:nvSpPr>
        <p:spPr>
          <a:xfrm rot="19064945">
            <a:off x="1113341" y="6298110"/>
            <a:ext cx="14590631" cy="14565832"/>
          </a:xfrm>
          <a:prstGeom prst="ellipse">
            <a:avLst/>
          </a:prstGeom>
          <a:noFill/>
          <a:ln w="127000">
            <a:solidFill>
              <a:srgbClr val="008CB5"/>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9961" y="17576462"/>
            <a:ext cx="3106337" cy="1807177"/>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2609" y="17535395"/>
            <a:ext cx="960977" cy="1360084"/>
          </a:xfrm>
          <a:prstGeom prst="rect">
            <a:avLst/>
          </a:prstGeom>
        </p:spPr>
      </p:pic>
      <p:sp>
        <p:nvSpPr>
          <p:cNvPr id="2" name="Title 1"/>
          <p:cNvSpPr>
            <a:spLocks noGrp="1"/>
          </p:cNvSpPr>
          <p:nvPr>
            <p:ph type="ctrTitle"/>
          </p:nvPr>
        </p:nvSpPr>
        <p:spPr>
          <a:xfrm>
            <a:off x="1274019" y="1752245"/>
            <a:ext cx="20262218" cy="3491738"/>
          </a:xfrm>
        </p:spPr>
        <p:txBody>
          <a:bodyPr/>
          <a:lstStyle/>
          <a:p>
            <a:r>
              <a:rPr lang="en-US" sz="7600" dirty="0" smtClean="0"/>
              <a:t>Identifying </a:t>
            </a:r>
            <a:r>
              <a:rPr lang="en-US" sz="7600" dirty="0"/>
              <a:t>novel functional linear </a:t>
            </a:r>
            <a:r>
              <a:rPr lang="en-US" sz="7600" dirty="0" smtClean="0"/>
              <a:t>motifs using </a:t>
            </a:r>
            <a:r>
              <a:rPr lang="en-US" sz="7600" dirty="0"/>
              <a:t>host-viral </a:t>
            </a:r>
            <a:r>
              <a:rPr lang="en-US" sz="7600" dirty="0" smtClean="0"/>
              <a:t>protein interactions </a:t>
            </a:r>
            <a:r>
              <a:rPr lang="en-US" sz="7600" dirty="0"/>
              <a:t>and the principle of convergent evolution </a:t>
            </a:r>
          </a:p>
        </p:txBody>
      </p:sp>
      <p:sp>
        <p:nvSpPr>
          <p:cNvPr id="4" name="Text Placeholder 3"/>
          <p:cNvSpPr>
            <a:spLocks noGrp="1"/>
          </p:cNvSpPr>
          <p:nvPr>
            <p:ph type="body" sz="quarter" idx="10"/>
          </p:nvPr>
        </p:nvSpPr>
        <p:spPr>
          <a:xfrm>
            <a:off x="1296605" y="429079"/>
            <a:ext cx="17244979" cy="1267993"/>
          </a:xfrm>
        </p:spPr>
        <p:txBody>
          <a:bodyPr/>
          <a:lstStyle/>
          <a:p>
            <a:r>
              <a:rPr lang="en-US" sz="4800" dirty="0" smtClean="0"/>
              <a:t>Vitalii Kleshchevnikov, </a:t>
            </a:r>
            <a:r>
              <a:rPr lang="en-US" sz="4800" dirty="0" err="1" smtClean="0"/>
              <a:t>Evangelia</a:t>
            </a:r>
            <a:r>
              <a:rPr lang="en-US" sz="4800" dirty="0" smtClean="0"/>
              <a:t> </a:t>
            </a:r>
            <a:r>
              <a:rPr lang="en-US" sz="4800" dirty="0" err="1" smtClean="0"/>
              <a:t>Petsalaki</a:t>
            </a:r>
            <a:endParaRPr lang="en-US" sz="4800" dirty="0"/>
          </a:p>
        </p:txBody>
      </p:sp>
      <p:sp>
        <p:nvSpPr>
          <p:cNvPr id="158" name="Text Placeholder 3"/>
          <p:cNvSpPr txBox="1">
            <a:spLocks/>
          </p:cNvSpPr>
          <p:nvPr/>
        </p:nvSpPr>
        <p:spPr>
          <a:xfrm>
            <a:off x="1296605" y="1196735"/>
            <a:ext cx="17244979" cy="565150"/>
          </a:xfrm>
          <a:prstGeom prst="rect">
            <a:avLst/>
          </a:prstGeom>
        </p:spPr>
        <p:txBody>
          <a:bodyPr vert="horz"/>
          <a:lstStyle>
            <a:lvl1pPr marL="0" indent="0" algn="l" defTabSz="2088170" rtl="0" eaLnBrk="1" latinLnBrk="0" hangingPunct="1">
              <a:spcBef>
                <a:spcPct val="20000"/>
              </a:spcBef>
              <a:buFont typeface="Arial"/>
              <a:buNone/>
              <a:defRPr sz="3400" kern="1200">
                <a:solidFill>
                  <a:srgbClr val="FFFFFF"/>
                </a:solidFill>
                <a:latin typeface="Helvetica Neue"/>
                <a:ea typeface="+mn-ea"/>
                <a:cs typeface="Helvetica Neue"/>
              </a:defRPr>
            </a:lvl1pPr>
            <a:lvl2pPr marL="2088170" indent="0" algn="l" defTabSz="2088170" rtl="0" eaLnBrk="1" latinLnBrk="0" hangingPunct="1">
              <a:spcBef>
                <a:spcPct val="20000"/>
              </a:spcBef>
              <a:buFont typeface="Arial"/>
              <a:buNone/>
              <a:defRPr sz="2800" kern="1200">
                <a:solidFill>
                  <a:srgbClr val="FFFFFF"/>
                </a:solidFill>
                <a:latin typeface="Arial"/>
                <a:ea typeface="+mn-ea"/>
                <a:cs typeface="Arial"/>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endParaRPr lang="en-US" dirty="0"/>
          </a:p>
        </p:txBody>
      </p:sp>
      <p:sp>
        <p:nvSpPr>
          <p:cNvPr id="163" name="Content Placeholder 162"/>
          <p:cNvSpPr>
            <a:spLocks noGrp="1"/>
          </p:cNvSpPr>
          <p:nvPr>
            <p:ph sz="quarter" idx="11"/>
          </p:nvPr>
        </p:nvSpPr>
        <p:spPr>
          <a:xfrm>
            <a:off x="1296606" y="1208716"/>
            <a:ext cx="17244978" cy="374649"/>
          </a:xfrm>
        </p:spPr>
        <p:txBody>
          <a:bodyPr/>
          <a:lstStyle/>
          <a:p>
            <a:r>
              <a:rPr lang="en-US" sz="3500" dirty="0" smtClean="0"/>
              <a:t>EMBL-EBI, how do I call the group?</a:t>
            </a:r>
            <a:endParaRPr lang="en-US" sz="3500" dirty="0"/>
          </a:p>
        </p:txBody>
      </p:sp>
      <p:sp>
        <p:nvSpPr>
          <p:cNvPr id="147" name="Oval 146"/>
          <p:cNvSpPr/>
          <p:nvPr/>
        </p:nvSpPr>
        <p:spPr>
          <a:xfrm rot="5111131">
            <a:off x="3208965" y="22010840"/>
            <a:ext cx="14637055" cy="18523737"/>
          </a:xfrm>
          <a:prstGeom prst="ellipse">
            <a:avLst/>
          </a:prstGeom>
          <a:noFill/>
          <a:ln w="127000">
            <a:solidFill>
              <a:srgbClr val="ECBE2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grpSp>
        <p:nvGrpSpPr>
          <p:cNvPr id="13" name="Group 12"/>
          <p:cNvGrpSpPr/>
          <p:nvPr/>
        </p:nvGrpSpPr>
        <p:grpSpPr>
          <a:xfrm>
            <a:off x="1851673" y="38259773"/>
            <a:ext cx="25554684" cy="3277820"/>
            <a:chOff x="750902" y="37863703"/>
            <a:chExt cx="26213413" cy="3277820"/>
          </a:xfrm>
        </p:grpSpPr>
        <p:sp>
          <p:nvSpPr>
            <p:cNvPr id="79" name="TextBox 191"/>
            <p:cNvSpPr txBox="1"/>
            <p:nvPr/>
          </p:nvSpPr>
          <p:spPr>
            <a:xfrm>
              <a:off x="750902" y="37863703"/>
              <a:ext cx="12913774" cy="3277820"/>
            </a:xfrm>
            <a:prstGeom prst="rect">
              <a:avLst/>
            </a:prstGeom>
            <a:noFill/>
          </p:spPr>
          <p:txBody>
            <a:bodyPr wrap="square" rtlCol="0">
              <a:spAutoFit/>
            </a:bodyPr>
            <a:lstStyle/>
            <a:p>
              <a:r>
                <a:rPr lang="en-US" sz="3100" dirty="0" smtClean="0">
                  <a:latin typeface="Helvetica Neue" charset="0"/>
                  <a:ea typeface="Helvetica Neue" charset="0"/>
                  <a:cs typeface="Helvetica Neue" charset="0"/>
                </a:rPr>
                <a:t>References:</a:t>
              </a:r>
            </a:p>
            <a:p>
              <a:r>
                <a:rPr lang="en-US" sz="1600" dirty="0" err="1">
                  <a:latin typeface="Helvetica Neue" charset="0"/>
                  <a:ea typeface="Helvetica Neue" charset="0"/>
                  <a:cs typeface="Helvetica Neue" charset="0"/>
                </a:rPr>
                <a:t>IMEx</a:t>
              </a:r>
              <a:r>
                <a:rPr lang="en-US" sz="1600" dirty="0">
                  <a:latin typeface="Helvetica Neue" charset="0"/>
                  <a:ea typeface="Helvetica Neue" charset="0"/>
                  <a:cs typeface="Helvetica Neue" charset="0"/>
                </a:rPr>
                <a:t> consortium databases such as </a:t>
              </a:r>
              <a:r>
                <a:rPr lang="en-US" sz="1600" dirty="0" err="1">
                  <a:latin typeface="Helvetica Neue" charset="0"/>
                  <a:ea typeface="Helvetica Neue" charset="0"/>
                  <a:cs typeface="Helvetica Neue" charset="0"/>
                </a:rPr>
                <a:t>IntAct</a:t>
              </a:r>
              <a:r>
                <a:rPr lang="en-US" sz="1600" dirty="0">
                  <a:latin typeface="Helvetica Neue" charset="0"/>
                  <a:ea typeface="Helvetica Neue" charset="0"/>
                  <a:cs typeface="Helvetica Neue" charset="0"/>
                </a:rPr>
                <a:t>, MINT</a:t>
              </a:r>
              <a:r>
                <a:rPr lang="en-US" sz="1600" dirty="0" smtClean="0">
                  <a:latin typeface="Helvetica Neue" charset="0"/>
                  <a:ea typeface="Helvetica Neue" charset="0"/>
                  <a:cs typeface="Helvetica Neue" charset="0"/>
                </a:rPr>
                <a:t>, DIP, </a:t>
              </a:r>
              <a:r>
                <a:rPr lang="en-US" sz="1600" dirty="0">
                  <a:latin typeface="Helvetica Neue" charset="0"/>
                  <a:ea typeface="Helvetica Neue" charset="0"/>
                  <a:cs typeface="Helvetica Neue" charset="0"/>
                </a:rPr>
                <a:t>BHF-UCL, MPIDB, </a:t>
              </a:r>
              <a:r>
                <a:rPr lang="en-US" sz="1600" dirty="0" err="1">
                  <a:latin typeface="Helvetica Neue" charset="0"/>
                  <a:ea typeface="Helvetica Neue" charset="0"/>
                  <a:cs typeface="Helvetica Neue" charset="0"/>
                </a:rPr>
                <a:t>MatrixDB</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HPIDb</a:t>
              </a:r>
              <a:r>
                <a:rPr lang="en-US" sz="1600" dirty="0">
                  <a:latin typeface="Helvetica Neue" charset="0"/>
                  <a:ea typeface="Helvetica Neue" charset="0"/>
                  <a:cs typeface="Helvetica Neue" charset="0"/>
                </a:rPr>
                <a:t>, I2D-IMEx, </a:t>
              </a:r>
              <a:r>
                <a:rPr lang="en-US" sz="1600" dirty="0" err="1">
                  <a:latin typeface="Helvetica Neue" charset="0"/>
                  <a:ea typeface="Helvetica Neue" charset="0"/>
                  <a:cs typeface="Helvetica Neue" charset="0"/>
                </a:rPr>
                <a:t>InnateDB-IMEx</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MolCon</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UniProt</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MBInfo</a:t>
              </a:r>
              <a:r>
                <a:rPr lang="en-US" sz="1600" dirty="0">
                  <a:latin typeface="Helvetica Neue" charset="0"/>
                  <a:ea typeface="Helvetica Neue" charset="0"/>
                  <a:cs typeface="Helvetica Neue" charset="0"/>
                </a:rPr>
                <a:t> are currently integrated into </a:t>
              </a:r>
              <a:r>
                <a:rPr lang="en-US" sz="1600" dirty="0" err="1">
                  <a:latin typeface="Helvetica Neue" charset="0"/>
                  <a:ea typeface="Helvetica Neue" charset="0"/>
                  <a:cs typeface="Helvetica Neue" charset="0"/>
                </a:rPr>
                <a:t>IntAct</a:t>
              </a:r>
              <a:r>
                <a:rPr lang="en-US" sz="1600" dirty="0">
                  <a:latin typeface="Helvetica Neue" charset="0"/>
                  <a:ea typeface="Helvetica Neue" charset="0"/>
                  <a:cs typeface="Helvetica Neue" charset="0"/>
                </a:rPr>
                <a:t> [1</a:t>
              </a:r>
              <a:r>
                <a:rPr lang="en-US" sz="1600" dirty="0" smtClean="0">
                  <a:latin typeface="Helvetica Neue" charset="0"/>
                  <a:ea typeface="Helvetica Neue" charset="0"/>
                  <a:cs typeface="Helvetica Neue" charset="0"/>
                </a:rPr>
                <a:t>].</a:t>
              </a:r>
            </a:p>
            <a:p>
              <a:r>
                <a:rPr lang="en-US" sz="1600" dirty="0" smtClean="0">
                  <a:latin typeface="Helvetica Neue" charset="0"/>
                  <a:ea typeface="Helvetica Neue" charset="0"/>
                  <a:cs typeface="Helvetica Neue" charset="0"/>
                </a:rPr>
                <a:t>1</a:t>
              </a:r>
              <a:r>
                <a:rPr lang="en-US" sz="1600" dirty="0">
                  <a:latin typeface="Helvetica Neue" charset="0"/>
                  <a:ea typeface="Helvetica Neue" charset="0"/>
                  <a:cs typeface="Helvetica Neue" charset="0"/>
                </a:rPr>
                <a:t>. Orchard S, </a:t>
              </a:r>
              <a:r>
                <a:rPr lang="en-US" sz="1600" dirty="0" err="1">
                  <a:latin typeface="Helvetica Neue" charset="0"/>
                  <a:ea typeface="Helvetica Neue" charset="0"/>
                  <a:cs typeface="Helvetica Neue" charset="0"/>
                </a:rPr>
                <a:t>Ammari</a:t>
              </a:r>
              <a:r>
                <a:rPr lang="en-US" sz="1600" dirty="0">
                  <a:latin typeface="Helvetica Neue" charset="0"/>
                  <a:ea typeface="Helvetica Neue" charset="0"/>
                  <a:cs typeface="Helvetica Neue" charset="0"/>
                </a:rPr>
                <a:t> M, Aranda B, et al. The </a:t>
              </a:r>
              <a:r>
                <a:rPr lang="en-US" sz="1600" dirty="0" err="1">
                  <a:latin typeface="Helvetica Neue" charset="0"/>
                  <a:ea typeface="Helvetica Neue" charset="0"/>
                  <a:cs typeface="Helvetica Neue" charset="0"/>
                </a:rPr>
                <a:t>MIntAct</a:t>
              </a:r>
              <a:r>
                <a:rPr lang="en-US" sz="1600" dirty="0">
                  <a:latin typeface="Helvetica Neue" charset="0"/>
                  <a:ea typeface="Helvetica Neue" charset="0"/>
                  <a:cs typeface="Helvetica Neue" charset="0"/>
                </a:rPr>
                <a:t> project—</a:t>
              </a:r>
              <a:r>
                <a:rPr lang="en-US" sz="1600" dirty="0" err="1">
                  <a:latin typeface="Helvetica Neue" charset="0"/>
                  <a:ea typeface="Helvetica Neue" charset="0"/>
                  <a:cs typeface="Helvetica Neue" charset="0"/>
                </a:rPr>
                <a:t>IntAct</a:t>
              </a:r>
              <a:r>
                <a:rPr lang="en-US" sz="1600" dirty="0">
                  <a:latin typeface="Helvetica Neue" charset="0"/>
                  <a:ea typeface="Helvetica Neue" charset="0"/>
                  <a:cs typeface="Helvetica Neue" charset="0"/>
                </a:rPr>
                <a:t> as a common curation platform for 11 molecular interaction databases. Nucleic Acids Research. 2014;42(Database issue):D358-D363. </a:t>
              </a:r>
              <a:r>
                <a:rPr lang="en-US" sz="1600" dirty="0" smtClean="0">
                  <a:latin typeface="Helvetica Neue" charset="0"/>
                  <a:ea typeface="Helvetica Neue" charset="0"/>
                  <a:cs typeface="Helvetica Neue" charset="0"/>
                </a:rPr>
                <a:t>	</a:t>
              </a:r>
            </a:p>
            <a:p>
              <a:r>
                <a:rPr lang="en-US" sz="1600" dirty="0" smtClean="0">
                  <a:latin typeface="Helvetica Neue" charset="0"/>
                  <a:ea typeface="Helvetica Neue" charset="0"/>
                  <a:cs typeface="Helvetica Neue" charset="0"/>
                </a:rPr>
                <a:t>2</a:t>
              </a:r>
              <a:r>
                <a:rPr lang="en-US" sz="1600" dirty="0">
                  <a:latin typeface="Helvetica Neue" charset="0"/>
                  <a:ea typeface="Helvetica Neue" charset="0"/>
                  <a:cs typeface="Helvetica Neue" charset="0"/>
                </a:rPr>
                <a:t>. </a:t>
              </a:r>
              <a:r>
                <a:rPr lang="en-US" sz="1600" dirty="0" smtClean="0">
                  <a:latin typeface="Helvetica Neue" charset="0"/>
                  <a:ea typeface="Helvetica Neue" charset="0"/>
                  <a:cs typeface="Helvetica Neue" charset="0"/>
                </a:rPr>
                <a:t>Orchard </a:t>
              </a:r>
              <a:r>
                <a:rPr lang="en-US" sz="1600" dirty="0">
                  <a:latin typeface="Helvetica Neue" charset="0"/>
                  <a:ea typeface="Helvetica Neue" charset="0"/>
                  <a:cs typeface="Helvetica Neue" charset="0"/>
                </a:rPr>
                <a:t>S, </a:t>
              </a:r>
              <a:r>
                <a:rPr lang="en-US" sz="1600" dirty="0" err="1">
                  <a:latin typeface="Helvetica Neue" charset="0"/>
                  <a:ea typeface="Helvetica Neue" charset="0"/>
                  <a:cs typeface="Helvetica Neue" charset="0"/>
                </a:rPr>
                <a:t>Kerrien</a:t>
              </a:r>
              <a:r>
                <a:rPr lang="en-US" sz="1600" dirty="0">
                  <a:latin typeface="Helvetica Neue" charset="0"/>
                  <a:ea typeface="Helvetica Neue" charset="0"/>
                  <a:cs typeface="Helvetica Neue" charset="0"/>
                </a:rPr>
                <a:t> S, </a:t>
              </a:r>
              <a:r>
                <a:rPr lang="en-US" sz="1600" dirty="0" err="1">
                  <a:latin typeface="Helvetica Neue" charset="0"/>
                  <a:ea typeface="Helvetica Neue" charset="0"/>
                  <a:cs typeface="Helvetica Neue" charset="0"/>
                </a:rPr>
                <a:t>Abbani</a:t>
              </a:r>
              <a:r>
                <a:rPr lang="en-US" sz="1600" dirty="0">
                  <a:latin typeface="Helvetica Neue" charset="0"/>
                  <a:ea typeface="Helvetica Neue" charset="0"/>
                  <a:cs typeface="Helvetica Neue" charset="0"/>
                </a:rPr>
                <a:t> S, Aranda B, </a:t>
              </a:r>
              <a:r>
                <a:rPr lang="en-US" sz="1600" dirty="0" err="1">
                  <a:latin typeface="Helvetica Neue" charset="0"/>
                  <a:ea typeface="Helvetica Neue" charset="0"/>
                  <a:cs typeface="Helvetica Neue" charset="0"/>
                </a:rPr>
                <a:t>Bhate</a:t>
              </a:r>
              <a:r>
                <a:rPr lang="en-US" sz="1600" dirty="0">
                  <a:latin typeface="Helvetica Neue" charset="0"/>
                  <a:ea typeface="Helvetica Neue" charset="0"/>
                  <a:cs typeface="Helvetica Neue" charset="0"/>
                </a:rPr>
                <a:t> J, Bidwell S, et al. Protein interaction data curation: the International Molecular Exchange (</a:t>
              </a:r>
              <a:r>
                <a:rPr lang="en-US" sz="1600" dirty="0" err="1">
                  <a:latin typeface="Helvetica Neue" charset="0"/>
                  <a:ea typeface="Helvetica Neue" charset="0"/>
                  <a:cs typeface="Helvetica Neue" charset="0"/>
                </a:rPr>
                <a:t>IMEx</a:t>
              </a:r>
              <a:r>
                <a:rPr lang="en-US" sz="1600" dirty="0">
                  <a:latin typeface="Helvetica Neue" charset="0"/>
                  <a:ea typeface="Helvetica Neue" charset="0"/>
                  <a:cs typeface="Helvetica Neue" charset="0"/>
                </a:rPr>
                <a:t>) consortium. Nature Meth. 2012;9:345–350. </a:t>
              </a:r>
              <a:endParaRPr lang="en-US" sz="1600" dirty="0" smtClean="0">
                <a:latin typeface="Helvetica Neue" charset="0"/>
                <a:ea typeface="Helvetica Neue" charset="0"/>
                <a:cs typeface="Helvetica Neue" charset="0"/>
              </a:endParaRPr>
            </a:p>
            <a:p>
              <a:r>
                <a:rPr lang="en-US" sz="1600" dirty="0">
                  <a:latin typeface="Helvetica Neue" charset="0"/>
                  <a:ea typeface="Helvetica Neue" charset="0"/>
                  <a:cs typeface="Helvetica Neue" charset="0"/>
                </a:rPr>
                <a:t>3. Vincent M, Schnell S. A collection of intrinsic disorder characterizations from eukaryotic proteomes. Scientific Data. 2016;3:160045. </a:t>
              </a:r>
              <a:endParaRPr lang="en-US" sz="1600" dirty="0" smtClean="0">
                <a:latin typeface="Helvetica Neue" charset="0"/>
                <a:ea typeface="Helvetica Neue" charset="0"/>
                <a:cs typeface="Helvetica Neue" charset="0"/>
              </a:endParaRPr>
            </a:p>
            <a:p>
              <a:r>
                <a:rPr lang="en-US" sz="1600" dirty="0">
                  <a:latin typeface="Helvetica Neue" charset="0"/>
                  <a:ea typeface="Helvetica Neue" charset="0"/>
                  <a:cs typeface="Helvetica Neue" charset="0"/>
                </a:rPr>
                <a:t>4. Marc Carlson (2017). </a:t>
              </a:r>
              <a:r>
                <a:rPr lang="en-US" sz="1600" dirty="0" err="1">
                  <a:latin typeface="Helvetica Neue" charset="0"/>
                  <a:ea typeface="Helvetica Neue" charset="0"/>
                  <a:cs typeface="Helvetica Neue" charset="0"/>
                </a:rPr>
                <a:t>GO.db</a:t>
              </a:r>
              <a:r>
                <a:rPr lang="en-US" sz="1600" dirty="0">
                  <a:latin typeface="Helvetica Neue" charset="0"/>
                  <a:ea typeface="Helvetica Neue" charset="0"/>
                  <a:cs typeface="Helvetica Neue" charset="0"/>
                </a:rPr>
                <a:t>: A set of annotation maps describing the entire Gene Ontology. R package version 3.4.1</a:t>
              </a:r>
              <a:r>
                <a:rPr lang="en-US" sz="1600" dirty="0" smtClean="0">
                  <a:latin typeface="Helvetica Neue" charset="0"/>
                  <a:ea typeface="Helvetica Neue" charset="0"/>
                  <a:cs typeface="Helvetica Neue" charset="0"/>
                </a:rPr>
                <a:t>.</a:t>
              </a:r>
            </a:p>
            <a:p>
              <a:r>
                <a:rPr lang="en-US" sz="1600" dirty="0">
                  <a:latin typeface="Helvetica Neue" charset="0"/>
                  <a:ea typeface="Helvetica Neue" charset="0"/>
                  <a:cs typeface="Helvetica Neue" charset="0"/>
                </a:rPr>
                <a:t>5. </a:t>
              </a:r>
              <a:r>
                <a:rPr lang="en-US" sz="1600" dirty="0" err="1">
                  <a:latin typeface="Helvetica Neue" charset="0"/>
                  <a:ea typeface="Helvetica Neue" charset="0"/>
                  <a:cs typeface="Helvetica Neue" charset="0"/>
                </a:rPr>
                <a:t>Guangchuang</a:t>
              </a:r>
              <a:r>
                <a:rPr lang="en-US" sz="1600" dirty="0">
                  <a:latin typeface="Helvetica Neue" charset="0"/>
                  <a:ea typeface="Helvetica Neue" charset="0"/>
                  <a:cs typeface="Helvetica Neue" charset="0"/>
                </a:rPr>
                <a:t> Yu, Li-Gen Wang, </a:t>
              </a:r>
              <a:r>
                <a:rPr lang="en-US" sz="1600" dirty="0" err="1">
                  <a:latin typeface="Helvetica Neue" charset="0"/>
                  <a:ea typeface="Helvetica Neue" charset="0"/>
                  <a:cs typeface="Helvetica Neue" charset="0"/>
                </a:rPr>
                <a:t>Yanyan</a:t>
              </a:r>
              <a:r>
                <a:rPr lang="en-US" sz="1600" dirty="0">
                  <a:latin typeface="Helvetica Neue" charset="0"/>
                  <a:ea typeface="Helvetica Neue" charset="0"/>
                  <a:cs typeface="Helvetica Neue" charset="0"/>
                </a:rPr>
                <a:t> Han and Qing-Yu He. </a:t>
              </a:r>
              <a:r>
                <a:rPr lang="en-US" sz="1600" dirty="0" err="1">
                  <a:latin typeface="Helvetica Neue" charset="0"/>
                  <a:ea typeface="Helvetica Neue" charset="0"/>
                  <a:cs typeface="Helvetica Neue" charset="0"/>
                </a:rPr>
                <a:t>clusterProfiler</a:t>
              </a:r>
              <a:r>
                <a:rPr lang="en-US" sz="1600" dirty="0">
                  <a:latin typeface="Helvetica Neue" charset="0"/>
                  <a:ea typeface="Helvetica Neue" charset="0"/>
                  <a:cs typeface="Helvetica Neue" charset="0"/>
                </a:rPr>
                <a:t>: an R package for comparing biological themes among gene clusters. OMICS: A Journal of  Integrative Biology 2012, 16(5):284-287</a:t>
              </a:r>
            </a:p>
            <a:p>
              <a:endParaRPr lang="en-US" sz="1600" dirty="0">
                <a:latin typeface="Helvetica Neue" charset="0"/>
                <a:ea typeface="Helvetica Neue" charset="0"/>
                <a:cs typeface="Helvetica Neue" charset="0"/>
              </a:endParaRPr>
            </a:p>
          </p:txBody>
        </p:sp>
        <p:sp>
          <p:nvSpPr>
            <p:cNvPr id="82" name="TextBox 191"/>
            <p:cNvSpPr txBox="1"/>
            <p:nvPr/>
          </p:nvSpPr>
          <p:spPr>
            <a:xfrm>
              <a:off x="14451050" y="39548133"/>
              <a:ext cx="12513265" cy="830997"/>
            </a:xfrm>
            <a:prstGeom prst="rect">
              <a:avLst/>
            </a:prstGeom>
            <a:noFill/>
          </p:spPr>
          <p:txBody>
            <a:bodyPr wrap="square" rtlCol="0">
              <a:spAutoFit/>
            </a:bodyPr>
            <a:lstStyle/>
            <a:p>
              <a:r>
                <a:rPr lang="en-US" sz="1600" dirty="0" smtClean="0">
                  <a:latin typeface="Helvetica Neue" charset="0"/>
                  <a:ea typeface="Helvetica Neue" charset="0"/>
                  <a:cs typeface="Helvetica Neue" charset="0"/>
                </a:rPr>
                <a:t>6</a:t>
              </a:r>
              <a:r>
                <a:rPr lang="en-US" sz="1600" dirty="0">
                  <a:latin typeface="Helvetica Neue" charset="0"/>
                  <a:ea typeface="Helvetica Neue" charset="0"/>
                  <a:cs typeface="Helvetica Neue" charset="0"/>
                </a:rPr>
                <a:t>. Rolland T, </a:t>
              </a:r>
              <a:r>
                <a:rPr lang="en-US" sz="1600" dirty="0" err="1">
                  <a:latin typeface="Helvetica Neue" charset="0"/>
                  <a:ea typeface="Helvetica Neue" charset="0"/>
                  <a:cs typeface="Helvetica Neue" charset="0"/>
                </a:rPr>
                <a:t>Taşan</a:t>
              </a:r>
              <a:r>
                <a:rPr lang="en-US" sz="1600" dirty="0">
                  <a:latin typeface="Helvetica Neue" charset="0"/>
                  <a:ea typeface="Helvetica Neue" charset="0"/>
                  <a:cs typeface="Helvetica Neue" charset="0"/>
                </a:rPr>
                <a:t> M, </a:t>
              </a:r>
              <a:r>
                <a:rPr lang="en-US" sz="1600" dirty="0" err="1">
                  <a:latin typeface="Helvetica Neue" charset="0"/>
                  <a:ea typeface="Helvetica Neue" charset="0"/>
                  <a:cs typeface="Helvetica Neue" charset="0"/>
                </a:rPr>
                <a:t>Charloteaux</a:t>
              </a:r>
              <a:r>
                <a:rPr lang="en-US" sz="1600" dirty="0">
                  <a:latin typeface="Helvetica Neue" charset="0"/>
                  <a:ea typeface="Helvetica Neue" charset="0"/>
                  <a:cs typeface="Helvetica Neue" charset="0"/>
                </a:rPr>
                <a:t> B, et al. A proteome-scale map of the human </a:t>
              </a:r>
              <a:r>
                <a:rPr lang="en-US" sz="1600" dirty="0" err="1">
                  <a:latin typeface="Helvetica Neue" charset="0"/>
                  <a:ea typeface="Helvetica Neue" charset="0"/>
                  <a:cs typeface="Helvetica Neue" charset="0"/>
                </a:rPr>
                <a:t>interactome</a:t>
              </a:r>
              <a:r>
                <a:rPr lang="en-US" sz="1600" dirty="0">
                  <a:latin typeface="Helvetica Neue" charset="0"/>
                  <a:ea typeface="Helvetica Neue" charset="0"/>
                  <a:cs typeface="Helvetica Neue" charset="0"/>
                </a:rPr>
                <a:t> network. Cell. 2014;159(5):1212-1226. 7. Hein MY, </a:t>
              </a:r>
              <a:r>
                <a:rPr lang="en-US" sz="1600" dirty="0" err="1">
                  <a:latin typeface="Helvetica Neue" charset="0"/>
                  <a:ea typeface="Helvetica Neue" charset="0"/>
                  <a:cs typeface="Helvetica Neue" charset="0"/>
                </a:rPr>
                <a:t>Hubner</a:t>
              </a:r>
              <a:r>
                <a:rPr lang="en-US" sz="1600" dirty="0">
                  <a:latin typeface="Helvetica Neue" charset="0"/>
                  <a:ea typeface="Helvetica Neue" charset="0"/>
                  <a:cs typeface="Helvetica Neue" charset="0"/>
                </a:rPr>
                <a:t> NC, Poser </a:t>
              </a:r>
              <a:r>
                <a:rPr lang="en-US" sz="1600" dirty="0" smtClean="0">
                  <a:latin typeface="Helvetica Neue" charset="0"/>
                  <a:ea typeface="Helvetica Neue" charset="0"/>
                  <a:cs typeface="Helvetica Neue" charset="0"/>
                </a:rPr>
                <a:t>I, et </a:t>
              </a:r>
              <a:r>
                <a:rPr lang="en-US" sz="1600" dirty="0">
                  <a:latin typeface="Helvetica Neue" charset="0"/>
                  <a:ea typeface="Helvetica Neue" charset="0"/>
                  <a:cs typeface="Helvetica Neue" charset="0"/>
                </a:rPr>
                <a:t>al.</a:t>
              </a:r>
              <a:r>
                <a:rPr lang="en-US" sz="1600" dirty="0" smtClean="0">
                  <a:latin typeface="Helvetica Neue" charset="0"/>
                  <a:ea typeface="Helvetica Neue" charset="0"/>
                  <a:cs typeface="Helvetica Neue" charset="0"/>
                </a:rPr>
                <a:t> </a:t>
              </a:r>
              <a:r>
                <a:rPr lang="en-US" sz="1600" dirty="0">
                  <a:latin typeface="Helvetica Neue" charset="0"/>
                  <a:ea typeface="Helvetica Neue" charset="0"/>
                  <a:cs typeface="Helvetica Neue" charset="0"/>
                </a:rPr>
                <a:t>A human </a:t>
              </a:r>
              <a:r>
                <a:rPr lang="en-US" sz="1600" dirty="0" err="1">
                  <a:latin typeface="Helvetica Neue" charset="0"/>
                  <a:ea typeface="Helvetica Neue" charset="0"/>
                  <a:cs typeface="Helvetica Neue" charset="0"/>
                </a:rPr>
                <a:t>interactome</a:t>
              </a:r>
              <a:r>
                <a:rPr lang="en-US" sz="1600" dirty="0">
                  <a:latin typeface="Helvetica Neue" charset="0"/>
                  <a:ea typeface="Helvetica Neue" charset="0"/>
                  <a:cs typeface="Helvetica Neue" charset="0"/>
                </a:rPr>
                <a:t> in three quantitative dimensions organized by </a:t>
              </a:r>
              <a:r>
                <a:rPr lang="en-US" sz="1600" dirty="0" err="1">
                  <a:latin typeface="Helvetica Neue" charset="0"/>
                  <a:ea typeface="Helvetica Neue" charset="0"/>
                  <a:cs typeface="Helvetica Neue" charset="0"/>
                </a:rPr>
                <a:t>stoichiometries</a:t>
              </a:r>
              <a:r>
                <a:rPr lang="en-US" sz="1600" dirty="0">
                  <a:latin typeface="Helvetica Neue" charset="0"/>
                  <a:ea typeface="Helvetica Neue" charset="0"/>
                  <a:cs typeface="Helvetica Neue" charset="0"/>
                </a:rPr>
                <a:t> and abundances. Cell. 2015;163:712–723.</a:t>
              </a:r>
            </a:p>
          </p:txBody>
        </p:sp>
      </p:grpSp>
      <p:sp>
        <p:nvSpPr>
          <p:cNvPr id="159" name="Oval 158"/>
          <p:cNvSpPr/>
          <p:nvPr/>
        </p:nvSpPr>
        <p:spPr>
          <a:xfrm rot="21111499">
            <a:off x="19055090" y="30962924"/>
            <a:ext cx="9972732" cy="7961563"/>
          </a:xfrm>
          <a:prstGeom prst="ellipse">
            <a:avLst/>
          </a:prstGeom>
          <a:noFill/>
          <a:ln w="127000">
            <a:solidFill>
              <a:srgbClr val="9FCC3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8"/>
          <a:stretch>
            <a:fillRect/>
          </a:stretch>
        </p:blipFill>
        <p:spPr>
          <a:xfrm>
            <a:off x="16672273" y="41080015"/>
            <a:ext cx="2515844" cy="950054"/>
          </a:xfrm>
          <a:prstGeom prst="rect">
            <a:avLst/>
          </a:prstGeom>
        </p:spPr>
      </p:pic>
      <p:pic>
        <p:nvPicPr>
          <p:cNvPr id="31" name="Picture 30"/>
          <p:cNvPicPr>
            <a:picLocks noChangeAspect="1"/>
          </p:cNvPicPr>
          <p:nvPr/>
        </p:nvPicPr>
        <p:blipFill>
          <a:blip r:embed="rId9"/>
          <a:stretch>
            <a:fillRect/>
          </a:stretch>
        </p:blipFill>
        <p:spPr>
          <a:xfrm>
            <a:off x="1479594" y="41412858"/>
            <a:ext cx="1397000" cy="635000"/>
          </a:xfrm>
          <a:prstGeom prst="rect">
            <a:avLst/>
          </a:prstGeom>
        </p:spPr>
      </p:pic>
      <p:grpSp>
        <p:nvGrpSpPr>
          <p:cNvPr id="112" name="Group 184"/>
          <p:cNvGrpSpPr>
            <a:grpSpLocks noChangeAspect="1"/>
          </p:cNvGrpSpPr>
          <p:nvPr/>
        </p:nvGrpSpPr>
        <p:grpSpPr>
          <a:xfrm>
            <a:off x="2953274" y="40886518"/>
            <a:ext cx="1415018" cy="728925"/>
            <a:chOff x="6267587" y="1105735"/>
            <a:chExt cx="1975118" cy="1037249"/>
          </a:xfrm>
        </p:grpSpPr>
        <p:sp>
          <p:nvSpPr>
            <p:cNvPr id="120" name="Rounded Rectangle 185"/>
            <p:cNvSpPr/>
            <p:nvPr/>
          </p:nvSpPr>
          <p:spPr bwMode="auto">
            <a:xfrm>
              <a:off x="6267587" y="1105735"/>
              <a:ext cx="1975118" cy="1037249"/>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GB" sz="5200" b="0" i="0" u="none" strike="noStrike" cap="none" normalizeH="0" baseline="0">
                <a:ln>
                  <a:noFill/>
                </a:ln>
                <a:solidFill>
                  <a:schemeClr val="tx1"/>
                </a:solidFill>
                <a:effectLst/>
                <a:latin typeface="Arial" charset="0"/>
              </a:endParaRPr>
            </a:p>
          </p:txBody>
        </p:sp>
        <p:pic>
          <p:nvPicPr>
            <p:cNvPr id="121" name="Picture 186"/>
            <p:cNvPicPr>
              <a:picLocks noChangeAspect="1"/>
            </p:cNvPicPr>
            <p:nvPr/>
          </p:nvPicPr>
          <p:blipFill rotWithShape="1">
            <a:blip r:embed="rId10">
              <a:extLst>
                <a:ext uri="{28A0092B-C50C-407E-A947-70E740481C1C}">
                  <a14:useLocalDpi xmlns:a14="http://schemas.microsoft.com/office/drawing/2010/main" val="0"/>
                </a:ext>
              </a:extLst>
            </a:blip>
            <a:srcRect l="6710" t="9698" r="7615" b="20566"/>
            <a:stretch/>
          </p:blipFill>
          <p:spPr>
            <a:xfrm>
              <a:off x="6330683" y="1174704"/>
              <a:ext cx="1848927" cy="902964"/>
            </a:xfrm>
            <a:prstGeom prst="rect">
              <a:avLst/>
            </a:prstGeom>
          </p:spPr>
        </p:pic>
      </p:grpSp>
      <p:pic>
        <p:nvPicPr>
          <p:cNvPr id="33" name="Picture 32"/>
          <p:cNvPicPr>
            <a:picLocks noChangeAspect="1"/>
          </p:cNvPicPr>
          <p:nvPr/>
        </p:nvPicPr>
        <p:blipFill>
          <a:blip r:embed="rId11"/>
          <a:stretch>
            <a:fillRect/>
          </a:stretch>
        </p:blipFill>
        <p:spPr>
          <a:xfrm>
            <a:off x="4462900" y="41412858"/>
            <a:ext cx="1397000" cy="635000"/>
          </a:xfrm>
          <a:prstGeom prst="rect">
            <a:avLst/>
          </a:prstGeom>
        </p:spPr>
      </p:pic>
      <p:pic>
        <p:nvPicPr>
          <p:cNvPr id="34" name="Picture 33"/>
          <p:cNvPicPr>
            <a:picLocks noChangeAspect="1"/>
          </p:cNvPicPr>
          <p:nvPr/>
        </p:nvPicPr>
        <p:blipFill>
          <a:blip r:embed="rId12"/>
          <a:stretch>
            <a:fillRect/>
          </a:stretch>
        </p:blipFill>
        <p:spPr>
          <a:xfrm>
            <a:off x="5984949" y="40902210"/>
            <a:ext cx="1397000" cy="635000"/>
          </a:xfrm>
          <a:prstGeom prst="rect">
            <a:avLst/>
          </a:prstGeom>
        </p:spPr>
      </p:pic>
      <p:pic>
        <p:nvPicPr>
          <p:cNvPr id="35" name="Picture 34"/>
          <p:cNvPicPr>
            <a:picLocks noChangeAspect="1"/>
          </p:cNvPicPr>
          <p:nvPr/>
        </p:nvPicPr>
        <p:blipFill>
          <a:blip r:embed="rId13"/>
          <a:stretch>
            <a:fillRect/>
          </a:stretch>
        </p:blipFill>
        <p:spPr>
          <a:xfrm>
            <a:off x="7458579" y="41412858"/>
            <a:ext cx="1397000" cy="635000"/>
          </a:xfrm>
          <a:prstGeom prst="rect">
            <a:avLst/>
          </a:prstGeom>
        </p:spPr>
      </p:pic>
      <p:pic>
        <p:nvPicPr>
          <p:cNvPr id="36" name="Picture 35"/>
          <p:cNvPicPr>
            <a:picLocks noChangeAspect="1"/>
          </p:cNvPicPr>
          <p:nvPr/>
        </p:nvPicPr>
        <p:blipFill>
          <a:blip r:embed="rId14"/>
          <a:stretch>
            <a:fillRect/>
          </a:stretch>
        </p:blipFill>
        <p:spPr>
          <a:xfrm>
            <a:off x="8956889" y="40886679"/>
            <a:ext cx="1397000" cy="635000"/>
          </a:xfrm>
          <a:prstGeom prst="rect">
            <a:avLst/>
          </a:prstGeom>
        </p:spPr>
      </p:pic>
      <p:pic>
        <p:nvPicPr>
          <p:cNvPr id="37" name="Picture 36"/>
          <p:cNvPicPr>
            <a:picLocks noChangeAspect="1"/>
          </p:cNvPicPr>
          <p:nvPr/>
        </p:nvPicPr>
        <p:blipFill>
          <a:blip r:embed="rId15"/>
          <a:stretch>
            <a:fillRect/>
          </a:stretch>
        </p:blipFill>
        <p:spPr>
          <a:xfrm>
            <a:off x="10417299" y="41477248"/>
            <a:ext cx="1397000" cy="635000"/>
          </a:xfrm>
          <a:prstGeom prst="rect">
            <a:avLst/>
          </a:prstGeom>
        </p:spPr>
      </p:pic>
      <p:pic>
        <p:nvPicPr>
          <p:cNvPr id="38" name="Picture 37"/>
          <p:cNvPicPr>
            <a:picLocks noChangeAspect="1"/>
          </p:cNvPicPr>
          <p:nvPr/>
        </p:nvPicPr>
        <p:blipFill>
          <a:blip r:embed="rId16"/>
          <a:stretch>
            <a:fillRect/>
          </a:stretch>
        </p:blipFill>
        <p:spPr>
          <a:xfrm>
            <a:off x="11852099" y="40886518"/>
            <a:ext cx="1397000" cy="635000"/>
          </a:xfrm>
          <a:prstGeom prst="rect">
            <a:avLst/>
          </a:prstGeom>
        </p:spPr>
      </p:pic>
      <p:pic>
        <p:nvPicPr>
          <p:cNvPr id="39" name="Picture 38"/>
          <p:cNvPicPr>
            <a:picLocks noChangeAspect="1"/>
          </p:cNvPicPr>
          <p:nvPr/>
        </p:nvPicPr>
        <p:blipFill>
          <a:blip r:embed="rId17"/>
          <a:stretch>
            <a:fillRect/>
          </a:stretch>
        </p:blipFill>
        <p:spPr>
          <a:xfrm>
            <a:off x="13310443" y="41477248"/>
            <a:ext cx="1397000" cy="635000"/>
          </a:xfrm>
          <a:prstGeom prst="rect">
            <a:avLst/>
          </a:prstGeom>
        </p:spPr>
      </p:pic>
      <p:pic>
        <p:nvPicPr>
          <p:cNvPr id="40" name="Picture 39"/>
          <p:cNvPicPr>
            <a:picLocks noChangeAspect="1"/>
          </p:cNvPicPr>
          <p:nvPr/>
        </p:nvPicPr>
        <p:blipFill>
          <a:blip r:embed="rId18"/>
          <a:stretch>
            <a:fillRect/>
          </a:stretch>
        </p:blipFill>
        <p:spPr>
          <a:xfrm>
            <a:off x="14875628" y="40902210"/>
            <a:ext cx="1397000" cy="635000"/>
          </a:xfrm>
          <a:prstGeom prst="rect">
            <a:avLst/>
          </a:prstGeom>
        </p:spPr>
      </p:pic>
      <p:sp>
        <p:nvSpPr>
          <p:cNvPr id="103" name="TextBox 102"/>
          <p:cNvSpPr txBox="1"/>
          <p:nvPr/>
        </p:nvSpPr>
        <p:spPr>
          <a:xfrm>
            <a:off x="19370289" y="31452167"/>
            <a:ext cx="10392933" cy="1000274"/>
          </a:xfrm>
          <a:prstGeom prst="rect">
            <a:avLst/>
          </a:prstGeom>
          <a:noFill/>
        </p:spPr>
        <p:txBody>
          <a:bodyPr wrap="square" rtlCol="0">
            <a:spAutoFit/>
          </a:bodyPr>
          <a:lstStyle/>
          <a:p>
            <a:pPr algn="ctr"/>
            <a:r>
              <a:rPr lang="en-US" sz="5900" dirty="0" smtClean="0">
                <a:latin typeface="Helvetica Neue" charset="0"/>
                <a:ea typeface="Helvetica Neue" charset="0"/>
                <a:cs typeface="Helvetica Neue" charset="0"/>
              </a:rPr>
              <a:t>Summary</a:t>
            </a:r>
            <a:endParaRPr lang="en-US" sz="5900" dirty="0">
              <a:latin typeface="Helvetica Neue" charset="0"/>
              <a:ea typeface="Helvetica Neue" charset="0"/>
              <a:cs typeface="Helvetica Neue" charset="0"/>
            </a:endParaRPr>
          </a:p>
        </p:txBody>
      </p:sp>
      <p:sp>
        <p:nvSpPr>
          <p:cNvPr id="111" name="Oval 110"/>
          <p:cNvSpPr/>
          <p:nvPr/>
        </p:nvSpPr>
        <p:spPr>
          <a:xfrm rot="507562">
            <a:off x="19403945" y="22517368"/>
            <a:ext cx="9835376" cy="7910248"/>
          </a:xfrm>
          <a:prstGeom prst="ellipse">
            <a:avLst/>
          </a:prstGeom>
          <a:noFill/>
          <a:ln w="127000">
            <a:solidFill>
              <a:srgbClr val="9FCC3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6" name="Oval 175"/>
          <p:cNvSpPr/>
          <p:nvPr/>
        </p:nvSpPr>
        <p:spPr>
          <a:xfrm rot="3045028">
            <a:off x="15785533" y="7002139"/>
            <a:ext cx="13917049" cy="12799762"/>
          </a:xfrm>
          <a:prstGeom prst="ellipse">
            <a:avLst/>
          </a:prstGeom>
          <a:noFill/>
          <a:ln w="127000">
            <a:solidFill>
              <a:srgbClr val="9FCC3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9" name="TextBox 58"/>
          <p:cNvSpPr txBox="1"/>
          <p:nvPr/>
        </p:nvSpPr>
        <p:spPr>
          <a:xfrm>
            <a:off x="3443163" y="16549025"/>
            <a:ext cx="8109562"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Resulting domain-motif pairs can be compared to known and </a:t>
            </a:r>
            <a:r>
              <a:rPr lang="en-US" sz="2800" dirty="0">
                <a:latin typeface="Helvetica Neue" charset="0"/>
                <a:ea typeface="Helvetica Neue" charset="0"/>
                <a:cs typeface="Helvetica Neue" charset="0"/>
              </a:rPr>
              <a:t>tested using </a:t>
            </a:r>
            <a:r>
              <a:rPr lang="en-US" sz="2800" dirty="0" smtClean="0">
                <a:latin typeface="Helvetica Neue" charset="0"/>
                <a:ea typeface="Helvetica Neue" charset="0"/>
                <a:cs typeface="Helvetica Neue" charset="0"/>
              </a:rPr>
              <a:t>phage </a:t>
            </a:r>
            <a:r>
              <a:rPr lang="en-US" sz="2800" dirty="0">
                <a:latin typeface="Helvetica Neue" charset="0"/>
                <a:ea typeface="Helvetica Neue" charset="0"/>
                <a:cs typeface="Helvetica Neue" charset="0"/>
              </a:rPr>
              <a:t>display </a:t>
            </a:r>
            <a:endParaRPr lang="en-US" sz="2800" dirty="0" smtClean="0">
              <a:latin typeface="Helvetica Neue" charset="0"/>
              <a:ea typeface="Helvetica Neue" charset="0"/>
              <a:cs typeface="Helvetica Neue" charset="0"/>
            </a:endParaRPr>
          </a:p>
        </p:txBody>
      </p:sp>
      <p:sp>
        <p:nvSpPr>
          <p:cNvPr id="15" name="Oval 14"/>
          <p:cNvSpPr/>
          <p:nvPr/>
        </p:nvSpPr>
        <p:spPr>
          <a:xfrm>
            <a:off x="6464181" y="17469541"/>
            <a:ext cx="15736567" cy="9037400"/>
          </a:xfrm>
          <a:prstGeom prst="ellipse">
            <a:avLst/>
          </a:prstGeom>
          <a:solidFill>
            <a:schemeClr val="bg1"/>
          </a:solidFill>
          <a:ln w="508000">
            <a:solidFill>
              <a:srgbClr val="C3C0A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05955" y="17672544"/>
            <a:ext cx="8605259" cy="5485053"/>
          </a:xfrm>
          <a:prstGeom prst="rect">
            <a:avLst/>
          </a:prstGeom>
        </p:spPr>
      </p:pic>
      <p:grpSp>
        <p:nvGrpSpPr>
          <p:cNvPr id="18" name="Group 17"/>
          <p:cNvGrpSpPr/>
          <p:nvPr/>
        </p:nvGrpSpPr>
        <p:grpSpPr>
          <a:xfrm>
            <a:off x="6546154" y="22308006"/>
            <a:ext cx="15136792" cy="2337367"/>
            <a:chOff x="6444251" y="22265137"/>
            <a:chExt cx="15136792" cy="2337367"/>
          </a:xfrm>
        </p:grpSpPr>
        <p:cxnSp>
          <p:nvCxnSpPr>
            <p:cNvPr id="8" name="Straight Connector 7"/>
            <p:cNvCxnSpPr/>
            <p:nvPr/>
          </p:nvCxnSpPr>
          <p:spPr>
            <a:xfrm>
              <a:off x="6444251" y="22265137"/>
              <a:ext cx="6560549" cy="10344"/>
            </a:xfrm>
            <a:prstGeom prst="line">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3002146" y="22287812"/>
              <a:ext cx="661577" cy="801643"/>
            </a:xfrm>
            <a:prstGeom prst="line">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3684945" y="23089455"/>
              <a:ext cx="7896098" cy="108"/>
            </a:xfrm>
            <a:prstGeom prst="line">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55176" y="24588570"/>
              <a:ext cx="12244906" cy="13934"/>
            </a:xfrm>
            <a:prstGeom prst="straightConnector1">
              <a:avLst/>
            </a:prstGeom>
            <a:ln w="63500">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8"/>
            <p:cNvCxnSpPr/>
            <p:nvPr/>
          </p:nvCxnSpPr>
          <p:spPr>
            <a:xfrm flipV="1">
              <a:off x="14910134" y="23092541"/>
              <a:ext cx="0" cy="1488185"/>
            </a:xfrm>
            <a:prstGeom prst="straightConnector1">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12999" y="18577617"/>
            <a:ext cx="3431799" cy="1732937"/>
          </a:xfrm>
          <a:prstGeom prst="rect">
            <a:avLst/>
          </a:prstGeom>
        </p:spPr>
      </p:pic>
      <p:cxnSp>
        <p:nvCxnSpPr>
          <p:cNvPr id="100" name="Straight Arrow Connector 99"/>
          <p:cNvCxnSpPr/>
          <p:nvPr/>
        </p:nvCxnSpPr>
        <p:spPr>
          <a:xfrm>
            <a:off x="3273089" y="12571171"/>
            <a:ext cx="533369" cy="1931638"/>
          </a:xfrm>
          <a:prstGeom prst="straightConnector1">
            <a:avLst/>
          </a:prstGeom>
          <a:ln w="25400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464182" y="17469609"/>
            <a:ext cx="15736567" cy="9047570"/>
          </a:xfrm>
          <a:prstGeom prst="ellipse">
            <a:avLst/>
          </a:prstGeom>
          <a:noFill/>
          <a:ln w="508000">
            <a:solidFill>
              <a:srgbClr val="C3C0A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TextBox 40"/>
          <p:cNvSpPr txBox="1"/>
          <p:nvPr/>
        </p:nvSpPr>
        <p:spPr>
          <a:xfrm>
            <a:off x="7093948" y="20300886"/>
            <a:ext cx="7669902" cy="1908215"/>
          </a:xfrm>
          <a:prstGeom prst="rect">
            <a:avLst/>
          </a:prstGeom>
          <a:noFill/>
        </p:spPr>
        <p:txBody>
          <a:bodyPr wrap="square" rtlCol="0">
            <a:spAutoFit/>
          </a:bodyPr>
          <a:lstStyle/>
          <a:p>
            <a:r>
              <a:rPr lang="en-US" sz="5900" u="sng" dirty="0" smtClean="0">
                <a:latin typeface="Helvetica Neue" charset="0"/>
                <a:ea typeface="Helvetica Neue" charset="0"/>
                <a:cs typeface="Helvetica Neue" charset="0"/>
              </a:rPr>
              <a:t>Linear motif mediated protein interactions</a:t>
            </a:r>
            <a:endParaRPr lang="en-US" sz="5900" u="sng" dirty="0">
              <a:latin typeface="Helvetica Neue" charset="0"/>
              <a:ea typeface="Helvetica Neue" charset="0"/>
              <a:cs typeface="Helvetica Neue" charset="0"/>
            </a:endParaRPr>
          </a:p>
        </p:txBody>
      </p:sp>
      <p:sp>
        <p:nvSpPr>
          <p:cNvPr id="44" name="TextBox 43"/>
          <p:cNvSpPr txBox="1"/>
          <p:nvPr/>
        </p:nvSpPr>
        <p:spPr>
          <a:xfrm>
            <a:off x="15199327" y="23084904"/>
            <a:ext cx="6972661" cy="1569660"/>
          </a:xfrm>
          <a:prstGeom prst="rect">
            <a:avLst/>
          </a:prstGeom>
          <a:noFill/>
        </p:spPr>
        <p:txBody>
          <a:bodyPr wrap="square" rtlCol="0">
            <a:spAutoFit/>
          </a:bodyPr>
          <a:lstStyle/>
          <a:p>
            <a:pPr marL="571500" indent="-571500">
              <a:buFontTx/>
              <a:buChar char="-"/>
            </a:pPr>
            <a:r>
              <a:rPr lang="en-US" sz="3200" dirty="0" smtClean="0">
                <a:latin typeface="Helvetica Neue" charset="0"/>
                <a:ea typeface="Helvetica Neue" charset="0"/>
                <a:cs typeface="Helvetica Neue" charset="0"/>
              </a:rPr>
              <a:t>allow </a:t>
            </a:r>
            <a:r>
              <a:rPr lang="en-US" sz="3200" dirty="0">
                <a:latin typeface="Helvetica Neue" charset="0"/>
                <a:ea typeface="Helvetica Neue" charset="0"/>
                <a:cs typeface="Helvetica Neue" charset="0"/>
              </a:rPr>
              <a:t>inducible </a:t>
            </a:r>
            <a:r>
              <a:rPr lang="en-US" sz="3200" dirty="0" smtClean="0">
                <a:latin typeface="Helvetica Neue" charset="0"/>
                <a:ea typeface="Helvetica Neue" charset="0"/>
                <a:cs typeface="Helvetica Neue" charset="0"/>
              </a:rPr>
              <a:t>recruitment</a:t>
            </a:r>
          </a:p>
          <a:p>
            <a:pPr marL="571500" indent="-571500">
              <a:buFontTx/>
              <a:buChar char="-"/>
            </a:pPr>
            <a:r>
              <a:rPr lang="en-US" sz="3200" dirty="0">
                <a:latin typeface="Helvetica Neue" charset="0"/>
                <a:ea typeface="Helvetica Neue" charset="0"/>
                <a:cs typeface="Helvetica Neue" charset="0"/>
              </a:rPr>
              <a:t>extensively involved in cell </a:t>
            </a:r>
            <a:r>
              <a:rPr lang="en-US" sz="3200" dirty="0" smtClean="0">
                <a:latin typeface="Helvetica Neue" charset="0"/>
                <a:ea typeface="Helvetica Neue" charset="0"/>
                <a:cs typeface="Helvetica Neue" charset="0"/>
              </a:rPr>
              <a:t>signaling </a:t>
            </a:r>
          </a:p>
        </p:txBody>
      </p:sp>
      <p:sp>
        <p:nvSpPr>
          <p:cNvPr id="47" name="TextBox 46"/>
          <p:cNvSpPr txBox="1"/>
          <p:nvPr/>
        </p:nvSpPr>
        <p:spPr>
          <a:xfrm>
            <a:off x="6993877" y="22366868"/>
            <a:ext cx="6272382" cy="1569660"/>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   short linear motifs:</a:t>
            </a:r>
          </a:p>
          <a:p>
            <a:pPr marL="571500" indent="-571500" algn="ctr">
              <a:buFontTx/>
              <a:buChar char="-"/>
            </a:pPr>
            <a:r>
              <a:rPr lang="en-US" sz="3200" dirty="0" smtClean="0">
                <a:latin typeface="Helvetica Neue" charset="0"/>
                <a:ea typeface="Helvetica Neue" charset="0"/>
                <a:cs typeface="Helvetica Neue" charset="0"/>
              </a:rPr>
              <a:t>3-15 </a:t>
            </a:r>
            <a:r>
              <a:rPr lang="en-US" sz="3200" dirty="0">
                <a:latin typeface="Helvetica Neue" charset="0"/>
                <a:ea typeface="Helvetica Neue" charset="0"/>
                <a:cs typeface="Helvetica Neue" charset="0"/>
              </a:rPr>
              <a:t>amino acids in length</a:t>
            </a:r>
          </a:p>
          <a:p>
            <a:pPr marL="571500" indent="-571500" algn="ctr">
              <a:buFontTx/>
              <a:buChar char="-"/>
            </a:pPr>
            <a:r>
              <a:rPr lang="en-US" sz="3200" dirty="0">
                <a:latin typeface="Helvetica Neue" charset="0"/>
                <a:ea typeface="Helvetica Neue" charset="0"/>
                <a:cs typeface="Helvetica Neue" charset="0"/>
              </a:rPr>
              <a:t>3-5 defined </a:t>
            </a:r>
            <a:r>
              <a:rPr lang="en-US" sz="3200" dirty="0" smtClean="0">
                <a:latin typeface="Helvetica Neue" charset="0"/>
                <a:ea typeface="Helvetica Neue" charset="0"/>
                <a:cs typeface="Helvetica Neue" charset="0"/>
              </a:rPr>
              <a:t>positions</a:t>
            </a:r>
          </a:p>
        </p:txBody>
      </p:sp>
      <p:sp>
        <p:nvSpPr>
          <p:cNvPr id="45" name="TextBox 44"/>
          <p:cNvSpPr txBox="1"/>
          <p:nvPr/>
        </p:nvSpPr>
        <p:spPr>
          <a:xfrm>
            <a:off x="9206514" y="24580006"/>
            <a:ext cx="10010029" cy="1569660"/>
          </a:xfrm>
          <a:prstGeom prst="rect">
            <a:avLst/>
          </a:prstGeom>
          <a:noFill/>
        </p:spPr>
        <p:txBody>
          <a:bodyPr wrap="square" rtlCol="0">
            <a:spAutoFit/>
          </a:bodyPr>
          <a:lstStyle/>
          <a:p>
            <a:pPr marL="571500" indent="-571500" algn="ctr">
              <a:buFontTx/>
              <a:buChar char="-"/>
            </a:pPr>
            <a:r>
              <a:rPr lang="en-US" sz="3200">
                <a:latin typeface="Helvetica Neue" charset="0"/>
                <a:ea typeface="Helvetica Neue" charset="0"/>
                <a:cs typeface="Helvetica Neue" charset="0"/>
              </a:rPr>
              <a:t>extensively exploited by </a:t>
            </a:r>
            <a:r>
              <a:rPr lang="en-US" sz="3200" smtClean="0">
                <a:latin typeface="Helvetica Neue" charset="0"/>
                <a:ea typeface="Helvetica Neue" charset="0"/>
                <a:cs typeface="Helvetica Neue" charset="0"/>
              </a:rPr>
              <a:t>viruses</a:t>
            </a:r>
            <a:endParaRPr lang="en-US" sz="3200" dirty="0" smtClean="0">
              <a:latin typeface="Helvetica Neue" charset="0"/>
              <a:ea typeface="Helvetica Neue" charset="0"/>
              <a:cs typeface="Helvetica Neue" charset="0"/>
            </a:endParaRPr>
          </a:p>
          <a:p>
            <a:pPr marL="571500" indent="-571500" algn="ctr">
              <a:buFontTx/>
              <a:buChar char="-"/>
            </a:pPr>
            <a:r>
              <a:rPr lang="en-US" sz="3200" dirty="0" smtClean="0">
                <a:latin typeface="Helvetica Neue" charset="0"/>
                <a:ea typeface="Helvetica Neue" charset="0"/>
                <a:cs typeface="Helvetica Neue" charset="0"/>
              </a:rPr>
              <a:t>evolve quickly and enable rewiring of host-pathogen interactions </a:t>
            </a:r>
          </a:p>
        </p:txBody>
      </p:sp>
      <p:sp>
        <p:nvSpPr>
          <p:cNvPr id="46" name="TextBox 45"/>
          <p:cNvSpPr txBox="1"/>
          <p:nvPr/>
        </p:nvSpPr>
        <p:spPr>
          <a:xfrm>
            <a:off x="6498421" y="23828173"/>
            <a:ext cx="8411713" cy="584775"/>
          </a:xfrm>
          <a:prstGeom prst="rect">
            <a:avLst/>
          </a:prstGeom>
          <a:noFill/>
        </p:spPr>
        <p:txBody>
          <a:bodyPr wrap="square" rtlCol="0">
            <a:spAutoFit/>
          </a:bodyPr>
          <a:lstStyle/>
          <a:p>
            <a:pPr marL="571500" indent="-571500" algn="r">
              <a:buFontTx/>
              <a:buChar char="-"/>
            </a:pPr>
            <a:r>
              <a:rPr lang="en-US" sz="3200" dirty="0" smtClean="0">
                <a:latin typeface="Helvetica Neue" charset="0"/>
                <a:ea typeface="Helvetica Neue" charset="0"/>
                <a:cs typeface="Helvetica Neue" charset="0"/>
              </a:rPr>
              <a:t>hard </a:t>
            </a:r>
            <a:r>
              <a:rPr lang="en-US" sz="3200" dirty="0">
                <a:latin typeface="Helvetica Neue" charset="0"/>
                <a:ea typeface="Helvetica Neue" charset="0"/>
                <a:cs typeface="Helvetica Neue" charset="0"/>
              </a:rPr>
              <a:t>to identify functional </a:t>
            </a:r>
            <a:r>
              <a:rPr lang="en-US" sz="3200" dirty="0" smtClean="0">
                <a:latin typeface="Helvetica Neue" charset="0"/>
                <a:ea typeface="Helvetica Neue" charset="0"/>
                <a:cs typeface="Helvetica Neue" charset="0"/>
              </a:rPr>
              <a:t>motifs</a:t>
            </a:r>
            <a:endParaRPr lang="en-US" sz="3200" dirty="0">
              <a:latin typeface="Helvetica Neue" charset="0"/>
              <a:ea typeface="Helvetica Neue" charset="0"/>
              <a:cs typeface="Helvetica Neue" charset="0"/>
            </a:endParaRPr>
          </a:p>
        </p:txBody>
      </p:sp>
      <p:sp>
        <p:nvSpPr>
          <p:cNvPr id="113" name="TextBox 112"/>
          <p:cNvSpPr txBox="1"/>
          <p:nvPr/>
        </p:nvSpPr>
        <p:spPr>
          <a:xfrm>
            <a:off x="19590998" y="23473294"/>
            <a:ext cx="10392933" cy="1000274"/>
          </a:xfrm>
          <a:prstGeom prst="rect">
            <a:avLst/>
          </a:prstGeom>
          <a:noFill/>
        </p:spPr>
        <p:txBody>
          <a:bodyPr wrap="square" rtlCol="0">
            <a:spAutoFit/>
          </a:bodyPr>
          <a:lstStyle/>
          <a:p>
            <a:pPr algn="ctr"/>
            <a:r>
              <a:rPr lang="en-US" sz="5900" smtClean="0">
                <a:latin typeface="Helvetica Neue" charset="0"/>
                <a:ea typeface="Helvetica Neue" charset="0"/>
                <a:cs typeface="Helvetica Neue" charset="0"/>
              </a:rPr>
              <a:t>Future directions</a:t>
            </a:r>
            <a:endParaRPr lang="en-US" sz="5900" dirty="0">
              <a:latin typeface="Helvetica Neue" charset="0"/>
              <a:ea typeface="Helvetica Neue" charset="0"/>
              <a:cs typeface="Helvetica Neue" charset="0"/>
            </a:endParaRPr>
          </a:p>
        </p:txBody>
      </p:sp>
      <p:sp>
        <p:nvSpPr>
          <p:cNvPr id="143" name="TextBox 142"/>
          <p:cNvSpPr txBox="1"/>
          <p:nvPr/>
        </p:nvSpPr>
        <p:spPr>
          <a:xfrm>
            <a:off x="4276906" y="6803432"/>
            <a:ext cx="7991431" cy="1000274"/>
          </a:xfrm>
          <a:prstGeom prst="rect">
            <a:avLst/>
          </a:prstGeom>
          <a:noFill/>
        </p:spPr>
        <p:txBody>
          <a:bodyPr wrap="square" rtlCol="0">
            <a:spAutoFit/>
          </a:bodyPr>
          <a:lstStyle/>
          <a:p>
            <a:pPr algn="ctr"/>
            <a:r>
              <a:rPr lang="en-US" sz="5900" dirty="0">
                <a:latin typeface="Helvetica Neue" charset="0"/>
                <a:ea typeface="Helvetica Neue" charset="0"/>
                <a:cs typeface="Helvetica Neue" charset="0"/>
              </a:rPr>
              <a:t>Workflow</a:t>
            </a:r>
          </a:p>
        </p:txBody>
      </p:sp>
      <p:sp>
        <p:nvSpPr>
          <p:cNvPr id="145" name="TextBox 144"/>
          <p:cNvSpPr txBox="1"/>
          <p:nvPr/>
        </p:nvSpPr>
        <p:spPr>
          <a:xfrm>
            <a:off x="16672273" y="6999298"/>
            <a:ext cx="10392933" cy="1000274"/>
          </a:xfrm>
          <a:prstGeom prst="rect">
            <a:avLst/>
          </a:prstGeom>
          <a:noFill/>
        </p:spPr>
        <p:txBody>
          <a:bodyPr wrap="square" rtlCol="0">
            <a:spAutoFit/>
          </a:bodyPr>
          <a:lstStyle/>
          <a:p>
            <a:pPr algn="ctr"/>
            <a:r>
              <a:rPr lang="en-US" sz="5900" dirty="0" smtClean="0">
                <a:latin typeface="Helvetica Neue" charset="0"/>
                <a:ea typeface="Helvetica Neue" charset="0"/>
                <a:cs typeface="Helvetica Neue" charset="0"/>
              </a:rPr>
              <a:t>Dataset</a:t>
            </a:r>
            <a:endParaRPr lang="en-US" sz="5900" dirty="0">
              <a:latin typeface="Helvetica Neue" charset="0"/>
              <a:ea typeface="Helvetica Neue" charset="0"/>
              <a:cs typeface="Helvetica Neue" charset="0"/>
            </a:endParaRPr>
          </a:p>
        </p:txBody>
      </p:sp>
      <p:pic>
        <p:nvPicPr>
          <p:cNvPr id="10" name="Picture 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348799" y="9455224"/>
            <a:ext cx="3587423" cy="3582587"/>
          </a:xfrm>
          <a:prstGeom prst="rect">
            <a:avLst/>
          </a:prstGeom>
        </p:spPr>
      </p:pic>
      <p:sp>
        <p:nvSpPr>
          <p:cNvPr id="61" name="TextBox 60"/>
          <p:cNvSpPr txBox="1"/>
          <p:nvPr/>
        </p:nvSpPr>
        <p:spPr>
          <a:xfrm>
            <a:off x="1897481" y="25122355"/>
            <a:ext cx="10392933" cy="1000274"/>
          </a:xfrm>
          <a:prstGeom prst="rect">
            <a:avLst/>
          </a:prstGeom>
          <a:noFill/>
        </p:spPr>
        <p:txBody>
          <a:bodyPr wrap="square" rtlCol="0">
            <a:spAutoFit/>
          </a:bodyPr>
          <a:lstStyle/>
          <a:p>
            <a:pPr algn="ctr"/>
            <a:r>
              <a:rPr lang="en-US" sz="5900" dirty="0" smtClean="0">
                <a:latin typeface="Helvetica Neue" charset="0"/>
                <a:ea typeface="Helvetica Neue" charset="0"/>
                <a:cs typeface="Helvetica Neue" charset="0"/>
              </a:rPr>
              <a:t>Results</a:t>
            </a:r>
            <a:endParaRPr lang="en-US" sz="5900" dirty="0">
              <a:latin typeface="Helvetica Neue" charset="0"/>
              <a:ea typeface="Helvetica Neue" charset="0"/>
              <a:cs typeface="Helvetica Neue" charset="0"/>
            </a:endParaRPr>
          </a:p>
        </p:txBody>
      </p:sp>
      <p:grpSp>
        <p:nvGrpSpPr>
          <p:cNvPr id="53" name="Group 52"/>
          <p:cNvGrpSpPr/>
          <p:nvPr/>
        </p:nvGrpSpPr>
        <p:grpSpPr>
          <a:xfrm>
            <a:off x="3641964" y="7940352"/>
            <a:ext cx="6885528" cy="1212780"/>
            <a:chOff x="5285854" y="8132228"/>
            <a:chExt cx="6885528" cy="1212780"/>
          </a:xfrm>
        </p:grpSpPr>
        <p:grpSp>
          <p:nvGrpSpPr>
            <p:cNvPr id="6" name="Group 5"/>
            <p:cNvGrpSpPr/>
            <p:nvPr/>
          </p:nvGrpSpPr>
          <p:grpSpPr>
            <a:xfrm>
              <a:off x="6254616" y="8132228"/>
              <a:ext cx="5916766" cy="1212780"/>
              <a:chOff x="10214797" y="7613760"/>
              <a:chExt cx="5916766" cy="1212780"/>
            </a:xfrm>
          </p:grpSpPr>
          <p:sp>
            <p:nvSpPr>
              <p:cNvPr id="51" name="TextBox 50"/>
              <p:cNvSpPr txBox="1"/>
              <p:nvPr/>
            </p:nvSpPr>
            <p:spPr>
              <a:xfrm>
                <a:off x="10214797" y="7694339"/>
                <a:ext cx="3580005"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We obtain protein </a:t>
                </a:r>
              </a:p>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interaction data from</a:t>
                </a:r>
              </a:p>
            </p:txBody>
          </p:sp>
          <p:pic>
            <p:nvPicPr>
              <p:cNvPr id="170" name="Content Placeholder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794802" y="7613760"/>
                <a:ext cx="2336761" cy="1212780"/>
              </a:xfrm>
              <a:prstGeom prst="rect">
                <a:avLst/>
              </a:prstGeom>
            </p:spPr>
          </p:pic>
        </p:grpSp>
        <p:sp>
          <p:nvSpPr>
            <p:cNvPr id="50" name="Oval 49"/>
            <p:cNvSpPr/>
            <p:nvPr/>
          </p:nvSpPr>
          <p:spPr>
            <a:xfrm>
              <a:off x="5285854" y="8235917"/>
              <a:ext cx="903599" cy="90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grpSp>
      <p:grpSp>
        <p:nvGrpSpPr>
          <p:cNvPr id="60" name="Group 59"/>
          <p:cNvGrpSpPr/>
          <p:nvPr/>
        </p:nvGrpSpPr>
        <p:grpSpPr>
          <a:xfrm>
            <a:off x="8371316" y="8625859"/>
            <a:ext cx="5925295" cy="1875891"/>
            <a:chOff x="6343042" y="10796637"/>
            <a:chExt cx="5925295" cy="1875891"/>
          </a:xfrm>
        </p:grpSpPr>
        <p:grpSp>
          <p:nvGrpSpPr>
            <p:cNvPr id="16" name="Group 15"/>
            <p:cNvGrpSpPr/>
            <p:nvPr/>
          </p:nvGrpSpPr>
          <p:grpSpPr>
            <a:xfrm>
              <a:off x="7336799" y="10796637"/>
              <a:ext cx="4931538" cy="1875891"/>
              <a:chOff x="1268809" y="12811572"/>
              <a:chExt cx="4931538" cy="1875891"/>
            </a:xfrm>
          </p:grpSpPr>
          <p:sp>
            <p:nvSpPr>
              <p:cNvPr id="56" name="TextBox 55"/>
              <p:cNvSpPr txBox="1"/>
              <p:nvPr/>
            </p:nvSpPr>
            <p:spPr>
              <a:xfrm>
                <a:off x="1268809" y="13733356"/>
                <a:ext cx="4931538"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We use                    to identify </a:t>
                </a:r>
              </a:p>
              <a:p>
                <a:pPr marL="571500" marR="0" lvl="0" indent="-571500" defTabSz="914400" eaLnBrk="1" fontAlgn="auto" latinLnBrk="0" hangingPunct="1">
                  <a:spcBef>
                    <a:spcPts val="0"/>
                  </a:spcBef>
                  <a:spcAft>
                    <a:spcPts val="0"/>
                  </a:spcAft>
                  <a:buClrTx/>
                  <a:buSzTx/>
                  <a:buFontTx/>
                  <a:buNone/>
                  <a:tabLst/>
                  <a:defRPr/>
                </a:pPr>
                <a:r>
                  <a:rPr lang="en-US" sz="2800" dirty="0">
                    <a:latin typeface="Helvetica Neue" charset="0"/>
                    <a:ea typeface="Helvetica Neue" charset="0"/>
                    <a:cs typeface="Helvetica Neue" charset="0"/>
                  </a:rPr>
                  <a:t>k</a:t>
                </a:r>
                <a:r>
                  <a:rPr lang="en-US" sz="2800" dirty="0" smtClean="0">
                    <a:latin typeface="Helvetica Neue" charset="0"/>
                    <a:ea typeface="Helvetica Neue" charset="0"/>
                    <a:cs typeface="Helvetica Neue" charset="0"/>
                  </a:rPr>
                  <a:t>nown globular domains</a:t>
                </a:r>
              </a:p>
            </p:txBody>
          </p:sp>
          <p:pic>
            <p:nvPicPr>
              <p:cNvPr id="9" name="Picture 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46161" y="12811572"/>
                <a:ext cx="1892555" cy="1441947"/>
              </a:xfrm>
              <a:prstGeom prst="rect">
                <a:avLst/>
              </a:prstGeom>
            </p:spPr>
          </p:pic>
        </p:grpSp>
        <p:sp>
          <p:nvSpPr>
            <p:cNvPr id="83" name="Oval 82"/>
            <p:cNvSpPr/>
            <p:nvPr/>
          </p:nvSpPr>
          <p:spPr>
            <a:xfrm>
              <a:off x="6343042" y="11711772"/>
              <a:ext cx="903599" cy="9035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grpSp>
      <p:grpSp>
        <p:nvGrpSpPr>
          <p:cNvPr id="68" name="Group 67"/>
          <p:cNvGrpSpPr/>
          <p:nvPr/>
        </p:nvGrpSpPr>
        <p:grpSpPr>
          <a:xfrm>
            <a:off x="1678126" y="14335110"/>
            <a:ext cx="7925578" cy="1890718"/>
            <a:chOff x="1682714" y="14271549"/>
            <a:chExt cx="7925578" cy="1890718"/>
          </a:xfrm>
        </p:grpSpPr>
        <p:pic>
          <p:nvPicPr>
            <p:cNvPr id="11" name="Picture 1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655771" y="14271549"/>
              <a:ext cx="1311602" cy="1348754"/>
            </a:xfrm>
            <a:prstGeom prst="rect">
              <a:avLst/>
            </a:prstGeom>
          </p:spPr>
        </p:pic>
        <p:grpSp>
          <p:nvGrpSpPr>
            <p:cNvPr id="66" name="Group 65"/>
            <p:cNvGrpSpPr/>
            <p:nvPr/>
          </p:nvGrpSpPr>
          <p:grpSpPr>
            <a:xfrm>
              <a:off x="1682714" y="14346385"/>
              <a:ext cx="7925578" cy="1815882"/>
              <a:chOff x="2279681" y="14960815"/>
              <a:chExt cx="7925578" cy="1815882"/>
            </a:xfrm>
          </p:grpSpPr>
          <p:sp>
            <p:nvSpPr>
              <p:cNvPr id="58" name="TextBox 57"/>
              <p:cNvSpPr txBox="1"/>
              <p:nvPr/>
            </p:nvSpPr>
            <p:spPr>
              <a:xfrm>
                <a:off x="4633798" y="14960815"/>
                <a:ext cx="5571461" cy="1815882"/>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We take interacting partners of </a:t>
                </a:r>
              </a:p>
              <a:p>
                <a:pPr marL="571500" lvl="0" indent="-571500" algn="ctr" defTabSz="914400">
                  <a:defRPr/>
                </a:pPr>
                <a:r>
                  <a:rPr lang="en-US" sz="2800" dirty="0">
                    <a:latin typeface="Helvetica Neue" charset="0"/>
                    <a:ea typeface="Helvetica Neue" charset="0"/>
                    <a:cs typeface="Helvetica Neue" charset="0"/>
                  </a:rPr>
                  <a:t>e</a:t>
                </a:r>
                <a:r>
                  <a:rPr lang="en-US" sz="2800" dirty="0" smtClean="0">
                    <a:latin typeface="Helvetica Neue" charset="0"/>
                    <a:ea typeface="Helvetica Neue" charset="0"/>
                    <a:cs typeface="Helvetica Neue" charset="0"/>
                  </a:rPr>
                  <a:t>very protein that contains these </a:t>
                </a:r>
              </a:p>
              <a:p>
                <a:pPr marL="571500" lvl="0" indent="-571500" algn="ctr" defTabSz="914400">
                  <a:defRPr/>
                </a:pPr>
                <a:r>
                  <a:rPr lang="en-US" sz="2800" dirty="0" smtClean="0">
                    <a:latin typeface="Helvetica Neue" charset="0"/>
                    <a:ea typeface="Helvetica Neue" charset="0"/>
                    <a:cs typeface="Helvetica Neue" charset="0"/>
                  </a:rPr>
                  <a:t>domains and use </a:t>
                </a:r>
                <a:r>
                  <a:rPr lang="en-US" sz="2800" dirty="0" err="1" smtClean="0">
                    <a:latin typeface="Helvetica Neue" charset="0"/>
                    <a:ea typeface="Helvetica Neue" charset="0"/>
                    <a:cs typeface="Helvetica Neue" charset="0"/>
                  </a:rPr>
                  <a:t>QSLIMFinder</a:t>
                </a:r>
                <a:r>
                  <a:rPr lang="en-US" sz="2800" dirty="0" smtClean="0">
                    <a:latin typeface="Helvetica Neue" charset="0"/>
                    <a:ea typeface="Helvetica Neue" charset="0"/>
                    <a:cs typeface="Helvetica Neue" charset="0"/>
                  </a:rPr>
                  <a:t> to </a:t>
                </a:r>
                <a:r>
                  <a:rPr lang="en-US" sz="2800" dirty="0">
                    <a:latin typeface="Helvetica Neue" charset="0"/>
                    <a:ea typeface="Helvetica Neue" charset="0"/>
                    <a:cs typeface="Helvetica Neue" charset="0"/>
                  </a:rPr>
                  <a:t>discover linear motifs </a:t>
                </a:r>
                <a:r>
                  <a:rPr lang="en-US" sz="2800" dirty="0" smtClean="0">
                    <a:latin typeface="Helvetica Neue" charset="0"/>
                    <a:ea typeface="Helvetica Neue" charset="0"/>
                    <a:cs typeface="Helvetica Neue" charset="0"/>
                  </a:rPr>
                  <a:t>de-novo</a:t>
                </a:r>
              </a:p>
            </p:txBody>
          </p:sp>
          <p:sp>
            <p:nvSpPr>
              <p:cNvPr id="86" name="Oval 85"/>
              <p:cNvSpPr/>
              <p:nvPr/>
            </p:nvSpPr>
            <p:spPr>
              <a:xfrm>
                <a:off x="2279681" y="15458292"/>
                <a:ext cx="903599" cy="90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4</a:t>
                </a:r>
                <a:endParaRPr lang="en-US" dirty="0"/>
              </a:p>
            </p:txBody>
          </p:sp>
        </p:grpSp>
      </p:grpSp>
      <p:sp>
        <p:nvSpPr>
          <p:cNvPr id="91" name="Oval 90"/>
          <p:cNvSpPr/>
          <p:nvPr/>
        </p:nvSpPr>
        <p:spPr>
          <a:xfrm>
            <a:off x="2403385" y="16599533"/>
            <a:ext cx="903599" cy="903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cxnSp>
        <p:nvCxnSpPr>
          <p:cNvPr id="93" name="Straight Arrow Connector 92"/>
          <p:cNvCxnSpPr/>
          <p:nvPr/>
        </p:nvCxnSpPr>
        <p:spPr>
          <a:xfrm>
            <a:off x="6464181" y="10678891"/>
            <a:ext cx="1478732" cy="2325937"/>
          </a:xfrm>
          <a:prstGeom prst="straightConnector1">
            <a:avLst/>
          </a:prstGeom>
          <a:ln w="2540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4221440" y="11691029"/>
            <a:ext cx="2363459" cy="1900824"/>
            <a:chOff x="4599204" y="12283278"/>
            <a:chExt cx="2363459" cy="1900824"/>
          </a:xfrm>
        </p:grpSpPr>
        <p:pic>
          <p:nvPicPr>
            <p:cNvPr id="92" name="Picture 9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0709" y="12283278"/>
              <a:ext cx="782098" cy="1106914"/>
            </a:xfrm>
            <a:prstGeom prst="rect">
              <a:avLst/>
            </a:prstGeom>
          </p:spPr>
        </p:pic>
        <p:sp>
          <p:nvSpPr>
            <p:cNvPr id="107" name="TextBox 106"/>
            <p:cNvSpPr txBox="1"/>
            <p:nvPr/>
          </p:nvSpPr>
          <p:spPr>
            <a:xfrm>
              <a:off x="4599204" y="13229995"/>
              <a:ext cx="2363459" cy="954107"/>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motif-domain </a:t>
              </a:r>
            </a:p>
            <a:p>
              <a:pPr marL="571500" marR="0" lvl="0" indent="-571500" algn="ctr" defTabSz="914400" eaLnBrk="1" fontAlgn="auto" latinLnBrk="0" hangingPunct="1">
                <a:spcBef>
                  <a:spcPts val="0"/>
                </a:spcBef>
                <a:spcAft>
                  <a:spcPts val="0"/>
                </a:spcAft>
                <a:buClrTx/>
                <a:buSzTx/>
                <a:buFontTx/>
                <a:buNone/>
                <a:tabLst/>
                <a:defRPr/>
              </a:pPr>
              <a:r>
                <a:rPr lang="en-US" sz="2800" dirty="0">
                  <a:latin typeface="Helvetica Neue" charset="0"/>
                  <a:ea typeface="Helvetica Neue" charset="0"/>
                  <a:cs typeface="Helvetica Neue" charset="0"/>
                </a:rPr>
                <a:t>p</a:t>
              </a:r>
              <a:r>
                <a:rPr lang="en-US" sz="2800" dirty="0" smtClean="0">
                  <a:latin typeface="Helvetica Neue" charset="0"/>
                  <a:ea typeface="Helvetica Neue" charset="0"/>
                  <a:cs typeface="Helvetica Neue" charset="0"/>
                </a:rPr>
                <a:t>air</a:t>
              </a:r>
            </a:p>
          </p:txBody>
        </p:sp>
      </p:grpSp>
      <p:sp>
        <p:nvSpPr>
          <p:cNvPr id="87" name="Oval 86"/>
          <p:cNvSpPr/>
          <p:nvPr/>
        </p:nvSpPr>
        <p:spPr>
          <a:xfrm>
            <a:off x="18716149" y="8405134"/>
            <a:ext cx="903599" cy="8414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88" name="TextBox 87"/>
          <p:cNvSpPr txBox="1"/>
          <p:nvPr/>
        </p:nvSpPr>
        <p:spPr>
          <a:xfrm>
            <a:off x="19738841" y="8028203"/>
            <a:ext cx="7086685" cy="1569660"/>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3200" dirty="0" smtClean="0">
                <a:latin typeface="Helvetica Neue" charset="0"/>
                <a:ea typeface="Helvetica Neue" charset="0"/>
                <a:cs typeface="Helvetica Neue" charset="0"/>
              </a:rPr>
              <a:t>Experimentally derived protein-protein interaction data: </a:t>
            </a:r>
          </a:p>
          <a:p>
            <a:pPr marL="571500" marR="0" lvl="0" indent="-571500" defTabSz="914400" eaLnBrk="1" fontAlgn="auto" latinLnBrk="0" hangingPunct="1">
              <a:lnSpc>
                <a:spcPct val="100000"/>
              </a:lnSpc>
              <a:spcBef>
                <a:spcPts val="0"/>
              </a:spcBef>
              <a:spcAft>
                <a:spcPts val="0"/>
              </a:spcAft>
              <a:buClrTx/>
              <a:buSzTx/>
              <a:buFontTx/>
              <a:buNone/>
              <a:tabLst/>
              <a:defRPr/>
            </a:pPr>
            <a:r>
              <a:rPr lang="en-US" sz="3200" dirty="0" smtClean="0">
                <a:latin typeface="Helvetica Neue" charset="0"/>
                <a:ea typeface="Helvetica Neue" charset="0"/>
                <a:cs typeface="Helvetica Neue" charset="0"/>
              </a:rPr>
              <a:t>human-human vs viral-human</a:t>
            </a:r>
          </a:p>
        </p:txBody>
      </p:sp>
      <p:pic>
        <p:nvPicPr>
          <p:cNvPr id="21" name="Picture 20"/>
          <p:cNvPicPr>
            <a:picLocks noChangeAspect="1"/>
          </p:cNvPicPr>
          <p:nvPr/>
        </p:nvPicPr>
        <p:blipFill>
          <a:blip r:embed="rId25"/>
          <a:stretch>
            <a:fillRect/>
          </a:stretch>
        </p:blipFill>
        <p:spPr>
          <a:xfrm>
            <a:off x="17016072" y="9596138"/>
            <a:ext cx="6963697" cy="7373327"/>
          </a:xfrm>
          <a:prstGeom prst="rect">
            <a:avLst/>
          </a:prstGeom>
        </p:spPr>
      </p:pic>
      <p:sp>
        <p:nvSpPr>
          <p:cNvPr id="89" name="TextBox 88"/>
          <p:cNvSpPr txBox="1"/>
          <p:nvPr/>
        </p:nvSpPr>
        <p:spPr>
          <a:xfrm>
            <a:off x="24412470" y="10627686"/>
            <a:ext cx="5571461" cy="5693867"/>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Viral proteins tend to have more human interacting partners than human proteins have viral interacting partners. </a:t>
            </a:r>
          </a:p>
          <a:p>
            <a:pPr marL="571500" lvl="0" indent="-571500" algn="ctr" defTabSz="914400">
              <a:defRPr/>
            </a:pPr>
            <a:r>
              <a:rPr lang="en-US" sz="2800" dirty="0" smtClean="0">
                <a:latin typeface="Helvetica Neue" charset="0"/>
                <a:ea typeface="Helvetica Neue" charset="0"/>
                <a:cs typeface="Helvetica Neue" charset="0"/>
              </a:rPr>
              <a:t>Viral-interactin</a:t>
            </a:r>
            <a:r>
              <a:rPr lang="en-US" sz="2800" dirty="0" smtClean="0">
                <a:latin typeface="Helvetica Neue" charset="0"/>
                <a:ea typeface="Helvetica Neue" charset="0"/>
                <a:cs typeface="Helvetica Neue" charset="0"/>
              </a:rPr>
              <a:t>g human proteins have more known interacting partners than average human proteins. </a:t>
            </a:r>
          </a:p>
          <a:p>
            <a:pPr marL="571500" lvl="0" indent="-571500" algn="ctr" defTabSz="914400">
              <a:defRPr/>
            </a:pPr>
            <a:r>
              <a:rPr lang="en-US" sz="2800" dirty="0" smtClean="0">
                <a:latin typeface="Helvetica Neue" charset="0"/>
                <a:ea typeface="Helvetica Neue" charset="0"/>
                <a:cs typeface="Helvetica Neue" charset="0"/>
              </a:rPr>
              <a:t>We use full human-human network for motif search while restricting the search space using interactions from human-viral network</a:t>
            </a:r>
            <a:endParaRPr lang="en-US" sz="2800" dirty="0" smtClean="0">
              <a:latin typeface="Helvetica Neue" charset="0"/>
              <a:ea typeface="Helvetica Neue" charset="0"/>
              <a:cs typeface="Helvetica Neue" charset="0"/>
            </a:endParaRPr>
          </a:p>
        </p:txBody>
      </p:sp>
      <p:sp>
        <p:nvSpPr>
          <p:cNvPr id="90" name="Oval 89"/>
          <p:cNvSpPr/>
          <p:nvPr/>
        </p:nvSpPr>
        <p:spPr>
          <a:xfrm>
            <a:off x="19139198" y="17124662"/>
            <a:ext cx="903599" cy="9035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sp>
        <p:nvSpPr>
          <p:cNvPr id="94" name="Oval 93"/>
          <p:cNvSpPr/>
          <p:nvPr/>
        </p:nvSpPr>
        <p:spPr>
          <a:xfrm>
            <a:off x="8523716" y="9693394"/>
            <a:ext cx="903599" cy="9035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sp>
        <p:nvSpPr>
          <p:cNvPr id="95" name="TextBox 94"/>
          <p:cNvSpPr txBox="1"/>
          <p:nvPr/>
        </p:nvSpPr>
        <p:spPr>
          <a:xfrm>
            <a:off x="22576421" y="16969465"/>
            <a:ext cx="6653724" cy="2677656"/>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Scanning protein interaction network using signatures from </a:t>
            </a:r>
            <a:r>
              <a:rPr lang="en-US" sz="2800" dirty="0" err="1" smtClean="0">
                <a:latin typeface="Helvetica Neue" charset="0"/>
                <a:ea typeface="Helvetica Neue" charset="0"/>
                <a:cs typeface="Helvetica Neue" charset="0"/>
              </a:rPr>
              <a:t>InterPro</a:t>
            </a:r>
            <a:r>
              <a:rPr lang="en-US" sz="2800" dirty="0" smtClean="0">
                <a:latin typeface="Helvetica Neue" charset="0"/>
                <a:ea typeface="Helvetica Neue" charset="0"/>
                <a:cs typeface="Helvetica Neue" charset="0"/>
              </a:rPr>
              <a:t> member databases give us XXX protein-domain </a:t>
            </a:r>
            <a:r>
              <a:rPr lang="en-US" sz="2800" dirty="0">
                <a:latin typeface="Helvetica Neue" charset="0"/>
                <a:ea typeface="Helvetica Neue" charset="0"/>
                <a:cs typeface="Helvetica Neue" charset="0"/>
              </a:rPr>
              <a:t>pairs in </a:t>
            </a:r>
            <a:r>
              <a:rPr lang="en-US" sz="2800" dirty="0" smtClean="0">
                <a:latin typeface="Helvetica Neue" charset="0"/>
                <a:ea typeface="Helvetica Neue" charset="0"/>
                <a:cs typeface="Helvetica Neue" charset="0"/>
              </a:rPr>
              <a:t>the full </a:t>
            </a:r>
            <a:r>
              <a:rPr lang="en-US" sz="2800" dirty="0">
                <a:latin typeface="Helvetica Neue" charset="0"/>
                <a:ea typeface="Helvetica Neue" charset="0"/>
                <a:cs typeface="Helvetica Neue" charset="0"/>
              </a:rPr>
              <a:t>human-</a:t>
            </a:r>
            <a:r>
              <a:rPr lang="en-US" sz="2800" dirty="0" smtClean="0">
                <a:latin typeface="Helvetica Neue" charset="0"/>
                <a:ea typeface="Helvetica Neue" charset="0"/>
                <a:cs typeface="Helvetica Neue" charset="0"/>
              </a:rPr>
              <a:t>human network </a:t>
            </a:r>
            <a:r>
              <a:rPr lang="en-US" sz="2800" dirty="0" smtClean="0">
                <a:latin typeface="Helvetica Neue" charset="0"/>
                <a:ea typeface="Helvetica Neue" charset="0"/>
                <a:cs typeface="Helvetica Neue" charset="0"/>
              </a:rPr>
              <a:t>(XX, in the viral-human network)</a:t>
            </a:r>
            <a:endParaRPr lang="en-US" sz="2800" dirty="0" smtClean="0">
              <a:latin typeface="Helvetica Neue" charset="0"/>
              <a:ea typeface="Helvetica Neue" charset="0"/>
              <a:cs typeface="Helvetica Neue" charset="0"/>
            </a:endParaRPr>
          </a:p>
        </p:txBody>
      </p:sp>
      <p:sp>
        <p:nvSpPr>
          <p:cNvPr id="96" name="TextBox 95"/>
          <p:cNvSpPr txBox="1"/>
          <p:nvPr/>
        </p:nvSpPr>
        <p:spPr>
          <a:xfrm>
            <a:off x="20042798" y="17284074"/>
            <a:ext cx="3324386" cy="584776"/>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3200" dirty="0" smtClean="0">
                <a:latin typeface="Helvetica Neue" charset="0"/>
                <a:ea typeface="Helvetica Neue" charset="0"/>
                <a:cs typeface="Helvetica Neue" charset="0"/>
              </a:rPr>
              <a:t>Domain features</a:t>
            </a:r>
            <a:endParaRPr lang="en-US" sz="3200" dirty="0" smtClean="0">
              <a:latin typeface="Helvetica Neue" charset="0"/>
              <a:ea typeface="Helvetica Neue" charset="0"/>
              <a:cs typeface="Helvetica Neue" charset="0"/>
            </a:endParaRPr>
          </a:p>
        </p:txBody>
      </p:sp>
      <p:sp>
        <p:nvSpPr>
          <p:cNvPr id="97" name="TextBox 96"/>
          <p:cNvSpPr txBox="1"/>
          <p:nvPr/>
        </p:nvSpPr>
        <p:spPr>
          <a:xfrm>
            <a:off x="3641964" y="32952082"/>
            <a:ext cx="10239934" cy="3970318"/>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To estimate which domains in human proteins are likely to mediate interaction we have calculated different statistics </a:t>
            </a:r>
            <a:r>
              <a:rPr lang="en-US" sz="2800" dirty="0" err="1" smtClean="0">
                <a:latin typeface="Helvetica Neue" charset="0"/>
                <a:ea typeface="Helvetica Neue" charset="0"/>
                <a:cs typeface="Helvetica Neue" charset="0"/>
              </a:rPr>
              <a:t>characterising</a:t>
            </a:r>
            <a:r>
              <a:rPr lang="en-US" sz="2800" dirty="0" smtClean="0">
                <a:latin typeface="Helvetica Neue" charset="0"/>
                <a:ea typeface="Helvetica Neue" charset="0"/>
                <a:cs typeface="Helvetica Neue" charset="0"/>
              </a:rPr>
              <a:t> how often specific domains appear among interacting partners of viral proteins. Next, to estimate how likely these values are to be observed by chance we have permuted protein interactions along viral </a:t>
            </a:r>
            <a:r>
              <a:rPr lang="mr-IN" sz="2800" dirty="0" smtClean="0">
                <a:latin typeface="Helvetica Neue" charset="0"/>
                <a:ea typeface="Helvetica Neue" charset="0"/>
                <a:cs typeface="Helvetica Neue" charset="0"/>
              </a:rPr>
              <a:t>–</a:t>
            </a:r>
            <a:r>
              <a:rPr lang="en-US" sz="2800" dirty="0" smtClean="0">
                <a:latin typeface="Helvetica Neue" charset="0"/>
                <a:ea typeface="Helvetica Neue" charset="0"/>
                <a:cs typeface="Helvetica Neue" charset="0"/>
              </a:rPr>
              <a:t> human interface. We </a:t>
            </a:r>
            <a:r>
              <a:rPr lang="en-US" sz="2800" dirty="0" smtClean="0">
                <a:latin typeface="Helvetica Neue" charset="0"/>
                <a:ea typeface="Helvetica Neue" charset="0"/>
                <a:cs typeface="Helvetica Neue" charset="0"/>
              </a:rPr>
              <a:t>have </a:t>
            </a:r>
            <a:r>
              <a:rPr lang="en-US" sz="2800" dirty="0" err="1" smtClean="0">
                <a:latin typeface="Helvetica Neue" charset="0"/>
                <a:ea typeface="Helvetica Neue" charset="0"/>
                <a:cs typeface="Helvetica Neue" charset="0"/>
              </a:rPr>
              <a:t>analysed</a:t>
            </a:r>
            <a:r>
              <a:rPr lang="en-US" sz="2800" dirty="0" smtClean="0">
                <a:latin typeface="Helvetica Neue" charset="0"/>
                <a:ea typeface="Helvetica Neue" charset="0"/>
                <a:cs typeface="Helvetica Neue" charset="0"/>
              </a:rPr>
              <a:t> if </a:t>
            </a:r>
            <a:r>
              <a:rPr lang="en-US" sz="2800" dirty="0" smtClean="0">
                <a:latin typeface="Helvetica Neue" charset="0"/>
                <a:ea typeface="Helvetica Neue" charset="0"/>
                <a:cs typeface="Helvetica Neue" charset="0"/>
              </a:rPr>
              <a:t>the top domain hits are enriched in domains known to bind linear motifs (ELM database) by performing one-sided Fisher test</a:t>
            </a:r>
            <a:endParaRPr lang="en-US" sz="2800" dirty="0" smtClean="0">
              <a:latin typeface="Helvetica Neue" charset="0"/>
              <a:ea typeface="Helvetica Neue" charset="0"/>
              <a:cs typeface="Helvetica Neue" charset="0"/>
            </a:endParaRPr>
          </a:p>
        </p:txBody>
      </p:sp>
      <p:sp>
        <p:nvSpPr>
          <p:cNvPr id="99" name="TextBox 98"/>
          <p:cNvSpPr txBox="1"/>
          <p:nvPr/>
        </p:nvSpPr>
        <p:spPr>
          <a:xfrm>
            <a:off x="20960178" y="24783974"/>
            <a:ext cx="7486827" cy="4524315"/>
          </a:xfrm>
          <a:prstGeom prst="rect">
            <a:avLst/>
          </a:prstGeom>
          <a:noFill/>
        </p:spPr>
        <p:txBody>
          <a:bodyPr wrap="square" rtlCol="0">
            <a:spAutoFit/>
          </a:bodyPr>
          <a:lstStyle/>
          <a:p>
            <a:pPr marL="457200" indent="-457200">
              <a:buFontTx/>
              <a:buChar char="-"/>
            </a:pPr>
            <a:r>
              <a:rPr lang="en-US" sz="3200" dirty="0" smtClean="0">
                <a:latin typeface="Helvetica Neue" charset="0"/>
                <a:ea typeface="Helvetica Neue" charset="0"/>
                <a:cs typeface="Helvetica Neue" charset="0"/>
              </a:rPr>
              <a:t>I</a:t>
            </a:r>
            <a:r>
              <a:rPr lang="en-US" sz="3200" dirty="0" smtClean="0">
                <a:latin typeface="Helvetica Neue" charset="0"/>
                <a:ea typeface="Helvetica Neue" charset="0"/>
                <a:cs typeface="Helvetica Neue" charset="0"/>
              </a:rPr>
              <a:t>dentifying linear motifs de-</a:t>
            </a:r>
            <a:r>
              <a:rPr lang="en-US" sz="3200" dirty="0">
                <a:latin typeface="Helvetica Neue" charset="0"/>
                <a:ea typeface="Helvetica Neue" charset="0"/>
                <a:cs typeface="Helvetica Neue" charset="0"/>
              </a:rPr>
              <a:t>novo using </a:t>
            </a:r>
            <a:r>
              <a:rPr lang="en-US" sz="3200" dirty="0" err="1">
                <a:latin typeface="Helvetica Neue" charset="0"/>
                <a:ea typeface="Helvetica Neue" charset="0"/>
                <a:cs typeface="Helvetica Neue" charset="0"/>
              </a:rPr>
              <a:t>QSLIMFinder</a:t>
            </a:r>
            <a:r>
              <a:rPr lang="en-US" sz="3200" dirty="0">
                <a:latin typeface="Helvetica Neue" charset="0"/>
                <a:ea typeface="Helvetica Neue" charset="0"/>
                <a:cs typeface="Helvetica Neue" charset="0"/>
              </a:rPr>
              <a:t> </a:t>
            </a:r>
            <a:endParaRPr lang="en-US" sz="3200" dirty="0" smtClean="0">
              <a:latin typeface="Helvetica Neue" charset="0"/>
              <a:ea typeface="Helvetica Neue" charset="0"/>
              <a:cs typeface="Helvetica Neue" charset="0"/>
            </a:endParaRPr>
          </a:p>
          <a:p>
            <a:pPr marL="457200" indent="-457200">
              <a:buFontTx/>
              <a:buChar char="-"/>
            </a:pPr>
            <a:r>
              <a:rPr lang="en-US" sz="3200" dirty="0" smtClean="0">
                <a:latin typeface="Helvetica Neue" charset="0"/>
                <a:ea typeface="Helvetica Neue" charset="0"/>
                <a:cs typeface="Helvetica Neue" charset="0"/>
              </a:rPr>
              <a:t>Additionally limit search space using binding region annotations</a:t>
            </a:r>
          </a:p>
          <a:p>
            <a:pPr marL="457200" indent="-457200">
              <a:buFontTx/>
              <a:buChar char="-"/>
            </a:pPr>
            <a:r>
              <a:rPr lang="en-US" sz="3200" dirty="0" smtClean="0">
                <a:latin typeface="Helvetica Neue" charset="0"/>
                <a:ea typeface="Helvetica Neue" charset="0"/>
                <a:cs typeface="Helvetica Neue" charset="0"/>
              </a:rPr>
              <a:t>Comparing viral proteins to other groups of proteins by their ability to identify known domains and motifs</a:t>
            </a:r>
          </a:p>
          <a:p>
            <a:pPr marL="457200" indent="-457200">
              <a:buFontTx/>
              <a:buChar char="-"/>
            </a:pPr>
            <a:r>
              <a:rPr lang="en-US" sz="3200" dirty="0" smtClean="0">
                <a:latin typeface="Helvetica Neue" charset="0"/>
                <a:ea typeface="Helvetica Neue" charset="0"/>
                <a:cs typeface="Helvetica Neue" charset="0"/>
              </a:rPr>
              <a:t>Annotating potential meaning of viral-human domain-motif interaction </a:t>
            </a:r>
            <a:endParaRPr lang="en-US" sz="3200" dirty="0" smtClean="0">
              <a:latin typeface="Helvetica Neue" charset="0"/>
              <a:ea typeface="Helvetica Neue" charset="0"/>
              <a:cs typeface="Helvetica Neue" charset="0"/>
            </a:endParaRPr>
          </a:p>
        </p:txBody>
      </p:sp>
      <p:sp>
        <p:nvSpPr>
          <p:cNvPr id="101" name="TextBox 100"/>
          <p:cNvSpPr txBox="1"/>
          <p:nvPr/>
        </p:nvSpPr>
        <p:spPr>
          <a:xfrm>
            <a:off x="20449395" y="32952082"/>
            <a:ext cx="7486827" cy="4524315"/>
          </a:xfrm>
          <a:prstGeom prst="rect">
            <a:avLst/>
          </a:prstGeom>
          <a:noFill/>
        </p:spPr>
        <p:txBody>
          <a:bodyPr wrap="square" rtlCol="0">
            <a:spAutoFit/>
          </a:bodyPr>
          <a:lstStyle/>
          <a:p>
            <a:pPr marL="457200" indent="-457200">
              <a:buFontTx/>
              <a:buChar char="-"/>
            </a:pPr>
            <a:r>
              <a:rPr lang="en-US" sz="3200" dirty="0" smtClean="0">
                <a:latin typeface="Helvetica Neue" charset="0"/>
                <a:ea typeface="Helvetica Neue" charset="0"/>
                <a:cs typeface="Helvetica Neue" charset="0"/>
              </a:rPr>
              <a:t>Viral-host interactions rely extensively on linear motif mediated interactions</a:t>
            </a:r>
          </a:p>
          <a:p>
            <a:pPr marL="457200" indent="-457200">
              <a:buFontTx/>
              <a:buChar char="-"/>
            </a:pPr>
            <a:r>
              <a:rPr lang="en-US" sz="3200" dirty="0" smtClean="0">
                <a:latin typeface="Helvetica Neue" charset="0"/>
                <a:ea typeface="Helvetica Neue" charset="0"/>
                <a:cs typeface="Helvetica Neue" charset="0"/>
              </a:rPr>
              <a:t>Rich viral-human protein interaction data can allow identifying domain motif pairs</a:t>
            </a:r>
          </a:p>
          <a:p>
            <a:pPr marL="457200" indent="-457200">
              <a:buFontTx/>
              <a:buChar char="-"/>
            </a:pPr>
            <a:r>
              <a:rPr lang="en-US" sz="3200" dirty="0" smtClean="0">
                <a:latin typeface="Helvetica Neue" charset="0"/>
                <a:ea typeface="Helvetica Neue" charset="0"/>
                <a:cs typeface="Helvetica Neue" charset="0"/>
              </a:rPr>
              <a:t>Domains in human proteins that are likely to mediate human-viral interactions are enriched in </a:t>
            </a:r>
            <a:r>
              <a:rPr lang="en-US" sz="3200" dirty="0">
                <a:latin typeface="Helvetica Neue" charset="0"/>
                <a:ea typeface="Helvetica Neue" charset="0"/>
                <a:cs typeface="Helvetica Neue" charset="0"/>
              </a:rPr>
              <a:t>domains known to bind linear motifs </a:t>
            </a:r>
            <a:endParaRPr lang="en-US" sz="3200" dirty="0" smtClean="0">
              <a:latin typeface="Helvetica Neue" charset="0"/>
              <a:ea typeface="Helvetica Neue" charset="0"/>
              <a:cs typeface="Helvetica Neue" charset="0"/>
            </a:endParaRPr>
          </a:p>
        </p:txBody>
      </p:sp>
      <p:pic>
        <p:nvPicPr>
          <p:cNvPr id="29" name="Picture 28" descr="Unknown.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68292" y="26754336"/>
            <a:ext cx="9025851" cy="7789300"/>
          </a:xfrm>
          <a:prstGeom prst="rect">
            <a:avLst/>
          </a:prstGeom>
        </p:spPr>
      </p:pic>
    </p:spTree>
    <p:extLst>
      <p:ext uri="{BB962C8B-B14F-4D97-AF65-F5344CB8AC3E}">
        <p14:creationId xmlns:p14="http://schemas.microsoft.com/office/powerpoint/2010/main" val="150592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5" name="Content Placeholder 4"/>
          <p:cNvSpPr>
            <a:spLocks noGrp="1"/>
          </p:cNvSpPr>
          <p:nvPr>
            <p:ph sz="quarter" idx="11"/>
          </p:nvPr>
        </p:nvSpPr>
        <p:spPr/>
        <p:txBody>
          <a:bodyPr/>
          <a:lstStyle/>
          <a:p>
            <a:endParaRPr lang="en-US"/>
          </a:p>
        </p:txBody>
      </p:sp>
      <p:sp>
        <p:nvSpPr>
          <p:cNvPr id="6" name="Content Placeholder 5"/>
          <p:cNvSpPr>
            <a:spLocks noGrp="1"/>
          </p:cNvSpPr>
          <p:nvPr>
            <p:ph sz="quarter" idx="12"/>
          </p:nvPr>
        </p:nvSpPr>
        <p:spPr/>
        <p:txBody>
          <a:bodyPr/>
          <a:lstStyle/>
          <a:p>
            <a:endParaRPr lang="en-US"/>
          </a:p>
        </p:txBody>
      </p:sp>
      <p:sp>
        <p:nvSpPr>
          <p:cNvPr id="7" name="TextBox 6"/>
          <p:cNvSpPr txBox="1"/>
          <p:nvPr/>
        </p:nvSpPr>
        <p:spPr>
          <a:xfrm>
            <a:off x="10196512" y="15259050"/>
            <a:ext cx="10922000" cy="12827000"/>
          </a:xfrm>
          <a:prstGeom prst="rect">
            <a:avLst/>
          </a:prstGeom>
          <a:noFill/>
        </p:spPr>
        <p:txBody>
          <a:bodyPr wrap="square" rtlCol="0">
            <a:spAutoFit/>
          </a:bodyPr>
          <a:lstStyle/>
          <a:p>
            <a:r>
              <a:rPr lang="en-US" sz="40000" dirty="0" smtClean="0">
                <a:latin typeface="EBI-Species" charset="-127"/>
                <a:ea typeface="EBI-Species" charset="-127"/>
                <a:cs typeface="EBI-Species" charset="-127"/>
              </a:rPr>
              <a:t>v H</a:t>
            </a:r>
            <a:endParaRPr lang="en-US" sz="40000" dirty="0">
              <a:latin typeface="EBI-Species" charset="-127"/>
              <a:ea typeface="EBI-Species" charset="-127"/>
              <a:cs typeface="EBI-Species" charset="-127"/>
            </a:endParaRPr>
          </a:p>
        </p:txBody>
      </p:sp>
    </p:spTree>
    <p:extLst>
      <p:ext uri="{BB962C8B-B14F-4D97-AF65-F5344CB8AC3E}">
        <p14:creationId xmlns:p14="http://schemas.microsoft.com/office/powerpoint/2010/main" val="1718351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8876</TotalTime>
  <Words>543</Words>
  <Application>Microsoft Macintosh PowerPoint</Application>
  <PresentationFormat>Custom</PresentationFormat>
  <Paragraphs>67</Paragraphs>
  <Slides>2</Slides>
  <Notes>1</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Identifying novel functional linear motifs using host-viral protein interactions and the principle of convergent evolution </vt:lpstr>
      <vt:lpstr>PowerPoint Presentation</vt:lpstr>
    </vt:vector>
  </TitlesOfParts>
  <Manager/>
  <Company>EMBL-EBI</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slide template</dc:title>
  <dc:subject/>
  <dc:creator>Spencer Phillips</dc:creator>
  <cp:keywords/>
  <dc:description/>
  <cp:lastModifiedBy>Vitalii Kleshchevnikov</cp:lastModifiedBy>
  <cp:revision>146</cp:revision>
  <cp:lastPrinted>2017-09-12T15:23:05Z</cp:lastPrinted>
  <dcterms:created xsi:type="dcterms:W3CDTF">2012-11-28T10:45:47Z</dcterms:created>
  <dcterms:modified xsi:type="dcterms:W3CDTF">2017-09-13T01:10:20Z</dcterms:modified>
  <cp:category/>
</cp:coreProperties>
</file>